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74" r:id="rId1"/>
  </p:sldMasterIdLst>
  <p:notesMasterIdLst>
    <p:notesMasterId r:id="rId41"/>
  </p:notesMasterIdLst>
  <p:sldIdLst>
    <p:sldId id="351" r:id="rId2"/>
    <p:sldId id="320" r:id="rId3"/>
    <p:sldId id="340" r:id="rId4"/>
    <p:sldId id="355" r:id="rId5"/>
    <p:sldId id="356" r:id="rId6"/>
    <p:sldId id="357" r:id="rId7"/>
    <p:sldId id="270" r:id="rId8"/>
    <p:sldId id="321" r:id="rId9"/>
    <p:sldId id="330" r:id="rId10"/>
    <p:sldId id="344" r:id="rId11"/>
    <p:sldId id="323" r:id="rId12"/>
    <p:sldId id="342" r:id="rId13"/>
    <p:sldId id="343" r:id="rId14"/>
    <p:sldId id="345" r:id="rId15"/>
    <p:sldId id="346" r:id="rId16"/>
    <p:sldId id="347" r:id="rId17"/>
    <p:sldId id="341" r:id="rId18"/>
    <p:sldId id="348" r:id="rId19"/>
    <p:sldId id="349" r:id="rId20"/>
    <p:sldId id="350" r:id="rId21"/>
    <p:sldId id="324" r:id="rId22"/>
    <p:sldId id="352" r:id="rId23"/>
    <p:sldId id="353" r:id="rId24"/>
    <p:sldId id="354" r:id="rId25"/>
    <p:sldId id="325" r:id="rId26"/>
    <p:sldId id="326" r:id="rId27"/>
    <p:sldId id="327" r:id="rId28"/>
    <p:sldId id="334" r:id="rId29"/>
    <p:sldId id="328" r:id="rId30"/>
    <p:sldId id="329" r:id="rId31"/>
    <p:sldId id="331" r:id="rId32"/>
    <p:sldId id="337" r:id="rId33"/>
    <p:sldId id="335" r:id="rId34"/>
    <p:sldId id="332" r:id="rId35"/>
    <p:sldId id="333" r:id="rId36"/>
    <p:sldId id="336" r:id="rId37"/>
    <p:sldId id="338" r:id="rId38"/>
    <p:sldId id="312" r:id="rId39"/>
    <p:sldId id="339"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000"/>
    <p:restoredTop sz="94682"/>
  </p:normalViewPr>
  <p:slideViewPr>
    <p:cSldViewPr snapToGrid="0">
      <p:cViewPr>
        <p:scale>
          <a:sx n="100" d="100"/>
          <a:sy n="100" d="100"/>
        </p:scale>
        <p:origin x="160" y="57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notesMaster" Target="notesMasters/notesMaster1.xml"/><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media/image1.png>
</file>

<file path=ppt/media/image2.png>
</file>

<file path=ppt/media/image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8C2CCA-AE38-634C-AFAB-008B72ED7473}" type="datetimeFigureOut">
              <a:rPr lang="en-US" smtClean="0"/>
              <a:t>11/17/16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D7EE28-BB8E-AE4B-8E42-6BD2D6BCDD1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a:solidFill>
                  <a:schemeClr val="tx1"/>
                </a:solidFill>
                <a:effectLst/>
                <a:latin typeface="Arial" charset="0"/>
                <a:ea typeface="Arial" charset="0"/>
                <a:cs typeface="Arial" charset="0"/>
              </a:rPr>
              <a:t>Use this guide for all internal and external presentations - you can save and overwrite these slides. Before you start, remember to:</a:t>
            </a:r>
          </a:p>
          <a:p>
            <a:pPr rtl="0"/>
            <a:endParaRPr lang="en-US" b="0">
              <a:effectLst/>
              <a:latin typeface="Arial" charset="0"/>
              <a:ea typeface="Arial" charset="0"/>
              <a:cs typeface="Arial" charset="0"/>
            </a:endParaRPr>
          </a:p>
          <a:p>
            <a:pPr marL="171450" indent="-171450" rtl="0" fontAlgn="base">
              <a:buFont typeface="Arial" charset="0"/>
              <a:buChar char="•"/>
            </a:pPr>
            <a:r>
              <a:rPr lang="en-US" sz="1200" b="0" i="0" u="none" strike="noStrike" kern="1200">
                <a:solidFill>
                  <a:schemeClr val="tx1"/>
                </a:solidFill>
                <a:effectLst/>
                <a:latin typeface="Arial" charset="0"/>
                <a:ea typeface="Arial" charset="0"/>
                <a:cs typeface="Arial" charset="0"/>
              </a:rPr>
              <a:t>keep slides simple and clear - stick to one thing per page with any extra information in the speaker notes</a:t>
            </a:r>
          </a:p>
          <a:p>
            <a:pPr marL="171450" indent="-171450" rtl="0" fontAlgn="base">
              <a:buFont typeface="Arial" charset="0"/>
              <a:buChar char="•"/>
            </a:pPr>
            <a:r>
              <a:rPr lang="en-US" sz="1200" b="0" i="0" u="none" strike="noStrike" kern="1200">
                <a:solidFill>
                  <a:schemeClr val="tx1"/>
                </a:solidFill>
                <a:effectLst/>
                <a:latin typeface="Arial" charset="0"/>
                <a:ea typeface="Arial" charset="0"/>
                <a:cs typeface="Arial" charset="0"/>
              </a:rPr>
              <a:t>ask people beforehand if they have any additional access needs and what those may be. For example, if they require large print, ask them what size, font, </a:t>
            </a:r>
            <a:r>
              <a:rPr lang="en-US" sz="1200" b="0" i="0" u="none" strike="noStrike" kern="1200" err="1">
                <a:solidFill>
                  <a:schemeClr val="tx1"/>
                </a:solidFill>
                <a:effectLst/>
                <a:latin typeface="Arial" charset="0"/>
                <a:ea typeface="Arial" charset="0"/>
                <a:cs typeface="Arial" charset="0"/>
              </a:rPr>
              <a:t>etc</a:t>
            </a:r>
            <a:r>
              <a:rPr lang="en-US" sz="1200" b="0" i="0" u="none" strike="noStrike" kern="1200">
                <a:solidFill>
                  <a:schemeClr val="tx1"/>
                </a:solidFill>
                <a:effectLst/>
                <a:latin typeface="Arial" charset="0"/>
                <a:ea typeface="Arial" charset="0"/>
                <a:cs typeface="Arial" charset="0"/>
              </a:rPr>
              <a:t> and supply them with a</a:t>
            </a:r>
            <a:r>
              <a:rPr lang="en-US" sz="1200" b="0" i="0" u="none" strike="noStrike" kern="1200" baseline="0">
                <a:solidFill>
                  <a:schemeClr val="tx1"/>
                </a:solidFill>
                <a:effectLst/>
                <a:latin typeface="Arial" charset="0"/>
                <a:ea typeface="Arial" charset="0"/>
                <a:cs typeface="Arial" charset="0"/>
              </a:rPr>
              <a:t> copy in landscape format</a:t>
            </a:r>
            <a:endParaRPr lang="en-US" sz="1200" b="0" i="0" u="none" strike="noStrike" kern="120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1</a:t>
            </a:fld>
            <a:endParaRPr lang="en-US"/>
          </a:p>
        </p:txBody>
      </p:sp>
    </p:spTree>
    <p:extLst>
      <p:ext uri="{BB962C8B-B14F-4D97-AF65-F5344CB8AC3E}">
        <p14:creationId xmlns:p14="http://schemas.microsoft.com/office/powerpoint/2010/main" val="3882078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10</a:t>
            </a:fld>
            <a:endParaRPr lang="en-US"/>
          </a:p>
        </p:txBody>
      </p:sp>
    </p:spTree>
    <p:extLst>
      <p:ext uri="{BB962C8B-B14F-4D97-AF65-F5344CB8AC3E}">
        <p14:creationId xmlns:p14="http://schemas.microsoft.com/office/powerpoint/2010/main" val="2111213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11</a:t>
            </a:fld>
            <a:endParaRPr lang="en-US"/>
          </a:p>
        </p:txBody>
      </p:sp>
    </p:spTree>
    <p:extLst>
      <p:ext uri="{BB962C8B-B14F-4D97-AF65-F5344CB8AC3E}">
        <p14:creationId xmlns:p14="http://schemas.microsoft.com/office/powerpoint/2010/main" val="34937886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12</a:t>
            </a:fld>
            <a:endParaRPr lang="en-US"/>
          </a:p>
        </p:txBody>
      </p:sp>
    </p:spTree>
    <p:extLst>
      <p:ext uri="{BB962C8B-B14F-4D97-AF65-F5344CB8AC3E}">
        <p14:creationId xmlns:p14="http://schemas.microsoft.com/office/powerpoint/2010/main" val="18959328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13</a:t>
            </a:fld>
            <a:endParaRPr lang="en-US"/>
          </a:p>
        </p:txBody>
      </p:sp>
    </p:spTree>
    <p:extLst>
      <p:ext uri="{BB962C8B-B14F-4D97-AF65-F5344CB8AC3E}">
        <p14:creationId xmlns:p14="http://schemas.microsoft.com/office/powerpoint/2010/main" val="6251672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14</a:t>
            </a:fld>
            <a:endParaRPr lang="en-US"/>
          </a:p>
        </p:txBody>
      </p:sp>
    </p:spTree>
    <p:extLst>
      <p:ext uri="{BB962C8B-B14F-4D97-AF65-F5344CB8AC3E}">
        <p14:creationId xmlns:p14="http://schemas.microsoft.com/office/powerpoint/2010/main" val="13812605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15</a:t>
            </a:fld>
            <a:endParaRPr lang="en-US"/>
          </a:p>
        </p:txBody>
      </p:sp>
    </p:spTree>
    <p:extLst>
      <p:ext uri="{BB962C8B-B14F-4D97-AF65-F5344CB8AC3E}">
        <p14:creationId xmlns:p14="http://schemas.microsoft.com/office/powerpoint/2010/main" val="12841465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16</a:t>
            </a:fld>
            <a:endParaRPr lang="en-US"/>
          </a:p>
        </p:txBody>
      </p:sp>
    </p:spTree>
    <p:extLst>
      <p:ext uri="{BB962C8B-B14F-4D97-AF65-F5344CB8AC3E}">
        <p14:creationId xmlns:p14="http://schemas.microsoft.com/office/powerpoint/2010/main" val="1061954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17</a:t>
            </a:fld>
            <a:endParaRPr lang="en-US"/>
          </a:p>
        </p:txBody>
      </p:sp>
    </p:spTree>
    <p:extLst>
      <p:ext uri="{BB962C8B-B14F-4D97-AF65-F5344CB8AC3E}">
        <p14:creationId xmlns:p14="http://schemas.microsoft.com/office/powerpoint/2010/main" val="5947114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18</a:t>
            </a:fld>
            <a:endParaRPr lang="en-US"/>
          </a:p>
        </p:txBody>
      </p:sp>
    </p:spTree>
    <p:extLst>
      <p:ext uri="{BB962C8B-B14F-4D97-AF65-F5344CB8AC3E}">
        <p14:creationId xmlns:p14="http://schemas.microsoft.com/office/powerpoint/2010/main" val="510358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19</a:t>
            </a:fld>
            <a:endParaRPr lang="en-US"/>
          </a:p>
        </p:txBody>
      </p:sp>
    </p:spTree>
    <p:extLst>
      <p:ext uri="{BB962C8B-B14F-4D97-AF65-F5344CB8AC3E}">
        <p14:creationId xmlns:p14="http://schemas.microsoft.com/office/powerpoint/2010/main" val="151439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cap="none">
                <a:solidFill>
                  <a:schemeClr val="dk1"/>
                </a:solidFill>
                <a:latin typeface="Arial"/>
                <a:ea typeface="Arial"/>
                <a:cs typeface="Arial"/>
                <a:sym typeface="Arial"/>
              </a:rPr>
              <a:t>Each bullet should read as a full sentence from the lead in line. Use the GOV.UK style guide to be sure.</a:t>
            </a:r>
          </a:p>
          <a:p>
            <a:endParaRPr lang="en-US"/>
          </a:p>
        </p:txBody>
      </p:sp>
      <p:sp>
        <p:nvSpPr>
          <p:cNvPr id="4" name="Slide Number Placeholder 3"/>
          <p:cNvSpPr>
            <a:spLocks noGrp="1"/>
          </p:cNvSpPr>
          <p:nvPr>
            <p:ph type="sldNum" sz="quarter" idx="10"/>
          </p:nvPr>
        </p:nvSpPr>
        <p:spPr/>
        <p:txBody>
          <a:bodyPr/>
          <a:lstStyle/>
          <a:p>
            <a:fld id="{43D7EE28-BB8E-AE4B-8E42-6BD2D6BCDD19}" type="slidenum">
              <a:rPr lang="en-US" smtClean="0"/>
              <a:t>2</a:t>
            </a:fld>
            <a:endParaRPr lang="en-US"/>
          </a:p>
        </p:txBody>
      </p:sp>
    </p:spTree>
    <p:extLst>
      <p:ext uri="{BB962C8B-B14F-4D97-AF65-F5344CB8AC3E}">
        <p14:creationId xmlns:p14="http://schemas.microsoft.com/office/powerpoint/2010/main" val="17617970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20</a:t>
            </a:fld>
            <a:endParaRPr lang="en-US"/>
          </a:p>
        </p:txBody>
      </p:sp>
    </p:spTree>
    <p:extLst>
      <p:ext uri="{BB962C8B-B14F-4D97-AF65-F5344CB8AC3E}">
        <p14:creationId xmlns:p14="http://schemas.microsoft.com/office/powerpoint/2010/main" val="17875853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21</a:t>
            </a:fld>
            <a:endParaRPr lang="en-US"/>
          </a:p>
        </p:txBody>
      </p:sp>
    </p:spTree>
    <p:extLst>
      <p:ext uri="{BB962C8B-B14F-4D97-AF65-F5344CB8AC3E}">
        <p14:creationId xmlns:p14="http://schemas.microsoft.com/office/powerpoint/2010/main" val="12916516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22</a:t>
            </a:fld>
            <a:endParaRPr lang="en-US"/>
          </a:p>
        </p:txBody>
      </p:sp>
    </p:spTree>
    <p:extLst>
      <p:ext uri="{BB962C8B-B14F-4D97-AF65-F5344CB8AC3E}">
        <p14:creationId xmlns:p14="http://schemas.microsoft.com/office/powerpoint/2010/main" val="8911673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23</a:t>
            </a:fld>
            <a:endParaRPr lang="en-US"/>
          </a:p>
        </p:txBody>
      </p:sp>
    </p:spTree>
    <p:extLst>
      <p:ext uri="{BB962C8B-B14F-4D97-AF65-F5344CB8AC3E}">
        <p14:creationId xmlns:p14="http://schemas.microsoft.com/office/powerpoint/2010/main" val="13690019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24</a:t>
            </a:fld>
            <a:endParaRPr lang="en-US"/>
          </a:p>
        </p:txBody>
      </p:sp>
    </p:spTree>
    <p:extLst>
      <p:ext uri="{BB962C8B-B14F-4D97-AF65-F5344CB8AC3E}">
        <p14:creationId xmlns:p14="http://schemas.microsoft.com/office/powerpoint/2010/main" val="6458745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latin typeface="Arial" charset="0"/>
                <a:ea typeface="Arial" charset="0"/>
                <a:cs typeface="Arial" charset="0"/>
              </a:rPr>
              <a:t>Accessibility notes: Wave: </a:t>
            </a:r>
            <a:r>
              <a:rPr lang="en-US" dirty="0" err="1" smtClean="0">
                <a:latin typeface="Arial" charset="0"/>
                <a:ea typeface="Arial" charset="0"/>
                <a:cs typeface="Arial" charset="0"/>
              </a:rPr>
              <a:t>SurveyMonkey</a:t>
            </a:r>
            <a:r>
              <a:rPr lang="en-US" dirty="0" smtClean="0">
                <a:latin typeface="Arial" charset="0"/>
                <a:ea typeface="Arial" charset="0"/>
                <a:cs typeface="Arial" charset="0"/>
              </a:rPr>
              <a:t> had an issue with heading structure.  </a:t>
            </a:r>
            <a:r>
              <a:rPr lang="en-US" dirty="0" err="1" smtClean="0">
                <a:latin typeface="Arial" charset="0"/>
                <a:ea typeface="Arial" charset="0"/>
                <a:cs typeface="Arial" charset="0"/>
              </a:rPr>
              <a:t>Limesurvey</a:t>
            </a:r>
            <a:r>
              <a:rPr lang="en-US" dirty="0" smtClean="0">
                <a:latin typeface="Arial" charset="0"/>
                <a:ea typeface="Arial" charset="0"/>
                <a:cs typeface="Arial" charset="0"/>
              </a:rPr>
              <a:t> had countless issues including headings, Heading structure: </a:t>
            </a:r>
            <a:r>
              <a:rPr lang="en-US" dirty="0" err="1" smtClean="0">
                <a:latin typeface="Arial" charset="0"/>
                <a:ea typeface="Arial" charset="0"/>
                <a:cs typeface="Arial" charset="0"/>
              </a:rPr>
              <a:t>surveymonkey</a:t>
            </a:r>
            <a:r>
              <a:rPr lang="en-US" dirty="0" smtClean="0">
                <a:latin typeface="Arial" charset="0"/>
                <a:ea typeface="Arial" charset="0"/>
                <a:cs typeface="Arial" charset="0"/>
              </a:rPr>
              <a:t> incorrect heading, skips heading on a </a:t>
            </a:r>
            <a:r>
              <a:rPr lang="en-US" dirty="0" err="1" smtClean="0">
                <a:latin typeface="Arial" charset="0"/>
                <a:ea typeface="Arial" charset="0"/>
                <a:cs typeface="Arial" charset="0"/>
              </a:rPr>
              <a:t>screenreaderError</a:t>
            </a:r>
            <a:r>
              <a:rPr lang="en-US" dirty="0" smtClean="0">
                <a:latin typeface="Arial" charset="0"/>
                <a:ea typeface="Arial" charset="0"/>
                <a:cs typeface="Arial" charset="0"/>
              </a:rPr>
              <a:t> handling: </a:t>
            </a:r>
            <a:r>
              <a:rPr lang="en-US" dirty="0" err="1" smtClean="0">
                <a:latin typeface="Arial" charset="0"/>
                <a:ea typeface="Arial" charset="0"/>
                <a:cs typeface="Arial" charset="0"/>
              </a:rPr>
              <a:t>SmartSurvey</a:t>
            </a:r>
            <a:r>
              <a:rPr lang="en-US" dirty="0" smtClean="0">
                <a:latin typeface="Arial" charset="0"/>
                <a:ea typeface="Arial" charset="0"/>
                <a:cs typeface="Arial" charset="0"/>
              </a:rPr>
              <a:t> screen reader alerts you that there is an error and that you must answer the question to go to the next question. There is an explanation, followed by an in page link to the first error.  </a:t>
            </a:r>
            <a:r>
              <a:rPr lang="en-US" dirty="0" err="1" smtClean="0">
                <a:latin typeface="Arial" charset="0"/>
                <a:ea typeface="Arial" charset="0"/>
                <a:cs typeface="Arial" charset="0"/>
              </a:rPr>
              <a:t>SurveyMonkey</a:t>
            </a:r>
            <a:r>
              <a:rPr lang="en-US" dirty="0" smtClean="0">
                <a:latin typeface="Arial" charset="0"/>
                <a:ea typeface="Arial" charset="0"/>
                <a:cs typeface="Arial" charset="0"/>
              </a:rPr>
              <a:t> just an </a:t>
            </a:r>
            <a:r>
              <a:rPr lang="en-US" dirty="0" err="1" smtClean="0">
                <a:latin typeface="Arial" charset="0"/>
                <a:ea typeface="Arial" charset="0"/>
                <a:cs typeface="Arial" charset="0"/>
              </a:rPr>
              <a:t>alert:not</a:t>
            </a:r>
            <a:r>
              <a:rPr lang="en-US" dirty="0" smtClean="0">
                <a:latin typeface="Arial" charset="0"/>
                <a:ea typeface="Arial" charset="0"/>
                <a:cs typeface="Arial" charset="0"/>
              </a:rPr>
              <a:t> obvious where the error is.  Keyboard handling: </a:t>
            </a:r>
            <a:r>
              <a:rPr lang="en-US" dirty="0" err="1" smtClean="0">
                <a:latin typeface="Arial" charset="0"/>
                <a:ea typeface="Arial" charset="0"/>
                <a:cs typeface="Arial" charset="0"/>
              </a:rPr>
              <a:t>LimeSurvey</a:t>
            </a:r>
            <a:r>
              <a:rPr lang="en-US" dirty="0" smtClean="0">
                <a:latin typeface="Arial" charset="0"/>
                <a:ea typeface="Arial" charset="0"/>
                <a:cs typeface="Arial" charset="0"/>
              </a:rPr>
              <a:t> stays on the next </a:t>
            </a:r>
            <a:r>
              <a:rPr lang="en-US" dirty="0" err="1" smtClean="0">
                <a:latin typeface="Arial" charset="0"/>
                <a:ea typeface="Arial" charset="0"/>
                <a:cs typeface="Arial" charset="0"/>
              </a:rPr>
              <a:t>buttonOther</a:t>
            </a:r>
            <a:r>
              <a:rPr lang="en-US" dirty="0" smtClean="0">
                <a:latin typeface="Arial" charset="0"/>
                <a:ea typeface="Arial" charset="0"/>
                <a:cs typeface="Arial" charset="0"/>
              </a:rPr>
              <a:t> issue: </a:t>
            </a:r>
            <a:r>
              <a:rPr lang="en-US" dirty="0" err="1" smtClean="0">
                <a:latin typeface="Arial" charset="0"/>
                <a:ea typeface="Arial" charset="0"/>
                <a:cs typeface="Arial" charset="0"/>
              </a:rPr>
              <a:t>LimeSurvey</a:t>
            </a:r>
            <a:r>
              <a:rPr lang="en-US" dirty="0" smtClean="0">
                <a:latin typeface="Arial" charset="0"/>
                <a:ea typeface="Arial" charset="0"/>
                <a:cs typeface="Arial" charset="0"/>
              </a:rPr>
              <a:t> crashed on dropdown boxes on safari </a:t>
            </a:r>
            <a:r>
              <a:rPr lang="en-US" dirty="0" err="1" smtClean="0">
                <a:latin typeface="Arial" charset="0"/>
                <a:ea typeface="Arial" charset="0"/>
                <a:cs typeface="Arial" charset="0"/>
              </a:rPr>
              <a:t>iphoneNo</a:t>
            </a:r>
            <a:r>
              <a:rPr lang="en-US" dirty="0" smtClean="0">
                <a:latin typeface="Arial" charset="0"/>
                <a:ea typeface="Arial" charset="0"/>
                <a:cs typeface="Arial" charset="0"/>
              </a:rPr>
              <a:t> legends for all the survey tools</a:t>
            </a:r>
            <a:endParaRPr lang="en-US" dirty="0">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25</a:t>
            </a:fld>
            <a:endParaRPr lang="en-US"/>
          </a:p>
        </p:txBody>
      </p:sp>
    </p:spTree>
    <p:extLst>
      <p:ext uri="{BB962C8B-B14F-4D97-AF65-F5344CB8AC3E}">
        <p14:creationId xmlns:p14="http://schemas.microsoft.com/office/powerpoint/2010/main" val="37266180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26</a:t>
            </a:fld>
            <a:endParaRPr lang="en-US"/>
          </a:p>
        </p:txBody>
      </p:sp>
    </p:spTree>
    <p:extLst>
      <p:ext uri="{BB962C8B-B14F-4D97-AF65-F5344CB8AC3E}">
        <p14:creationId xmlns:p14="http://schemas.microsoft.com/office/powerpoint/2010/main" val="22565173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Arial" charset="0"/>
                <a:ea typeface="Arial" charset="0"/>
                <a:cs typeface="Arial" charset="0"/>
              </a:rPr>
              <a:t>You can use a colour block like this to help break up presentations, show a new speaker etc.</a:t>
            </a:r>
            <a:endParaRPr lang="en-US" b="0">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27</a:t>
            </a:fld>
            <a:endParaRPr lang="en-US"/>
          </a:p>
        </p:txBody>
      </p:sp>
    </p:spTree>
    <p:extLst>
      <p:ext uri="{BB962C8B-B14F-4D97-AF65-F5344CB8AC3E}">
        <p14:creationId xmlns:p14="http://schemas.microsoft.com/office/powerpoint/2010/main" val="8621157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Arial" charset="0"/>
                <a:ea typeface="Arial" charset="0"/>
                <a:cs typeface="Arial" charset="0"/>
              </a:rPr>
              <a:t>You can use a colour block like this to help break up presentations, show a new speaker etc.</a:t>
            </a:r>
            <a:endParaRPr lang="en-US" b="0">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28</a:t>
            </a:fld>
            <a:endParaRPr lang="en-US"/>
          </a:p>
        </p:txBody>
      </p:sp>
    </p:spTree>
    <p:extLst>
      <p:ext uri="{BB962C8B-B14F-4D97-AF65-F5344CB8AC3E}">
        <p14:creationId xmlns:p14="http://schemas.microsoft.com/office/powerpoint/2010/main" val="25461923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a:solidFill>
                  <a:schemeClr val="tx1"/>
                </a:solidFill>
                <a:effectLst/>
                <a:latin typeface="Arial" charset="0"/>
                <a:ea typeface="Arial" charset="0"/>
                <a:cs typeface="Arial" charset="0"/>
              </a:rPr>
              <a:t>You can:</a:t>
            </a:r>
          </a:p>
          <a:p>
            <a:pPr rtl="0"/>
            <a:endParaRPr lang="en-US" b="0">
              <a:effectLst/>
              <a:latin typeface="Arial" charset="0"/>
              <a:ea typeface="Arial" charset="0"/>
              <a:cs typeface="Arial" charset="0"/>
            </a:endParaRPr>
          </a:p>
          <a:p>
            <a:pPr marL="171450" indent="-171450" rtl="0" fontAlgn="base">
              <a:buFont typeface="Arial" charset="0"/>
              <a:buChar char="•"/>
            </a:pPr>
            <a:r>
              <a:rPr lang="en-US" sz="1200" b="0" i="0" u="none" strike="noStrike" kern="1200">
                <a:solidFill>
                  <a:schemeClr val="tx1"/>
                </a:solidFill>
                <a:effectLst/>
                <a:latin typeface="Arial" charset="0"/>
                <a:ea typeface="Arial" charset="0"/>
                <a:cs typeface="Arial" charset="0"/>
              </a:rPr>
              <a:t>use simple shapes, graphics and icons in the Home</a:t>
            </a:r>
            <a:r>
              <a:rPr lang="en-US" sz="1200" b="0" i="0" u="none" strike="noStrike" kern="1200" baseline="0">
                <a:solidFill>
                  <a:schemeClr val="tx1"/>
                </a:solidFill>
                <a:effectLst/>
                <a:latin typeface="Arial" charset="0"/>
                <a:ea typeface="Arial" charset="0"/>
                <a:cs typeface="Arial" charset="0"/>
              </a:rPr>
              <a:t> Office</a:t>
            </a:r>
            <a:r>
              <a:rPr lang="en-US" sz="1200" b="0" i="0" u="none" strike="noStrike" kern="1200">
                <a:solidFill>
                  <a:schemeClr val="tx1"/>
                </a:solidFill>
                <a:effectLst/>
                <a:latin typeface="Arial" charset="0"/>
                <a:ea typeface="Arial" charset="0"/>
                <a:cs typeface="Arial" charset="0"/>
              </a:rPr>
              <a:t> Digital </a:t>
            </a:r>
            <a:r>
              <a:rPr lang="en-US" sz="1200" b="0" i="0" u="none" strike="noStrike" kern="1200" err="1">
                <a:solidFill>
                  <a:schemeClr val="tx1"/>
                </a:solidFill>
                <a:effectLst/>
                <a:latin typeface="Arial" charset="0"/>
                <a:ea typeface="Arial" charset="0"/>
                <a:cs typeface="Arial" charset="0"/>
              </a:rPr>
              <a:t>colours</a:t>
            </a:r>
            <a:r>
              <a:rPr lang="en-US" sz="1200" b="0" i="0" u="none" strike="noStrike" kern="1200">
                <a:solidFill>
                  <a:schemeClr val="tx1"/>
                </a:solidFill>
                <a:effectLst/>
                <a:latin typeface="Arial" charset="0"/>
                <a:ea typeface="Arial" charset="0"/>
                <a:cs typeface="Arial" charset="0"/>
              </a:rPr>
              <a:t> </a:t>
            </a:r>
          </a:p>
          <a:p>
            <a:pPr marL="171450" indent="-171450" rtl="0" fontAlgn="base">
              <a:buFont typeface="Arial" charset="0"/>
              <a:buChar char="•"/>
            </a:pPr>
            <a:r>
              <a:rPr lang="en-US" sz="1200" b="0" i="0" u="none" strike="noStrike" kern="1200">
                <a:solidFill>
                  <a:schemeClr val="tx1"/>
                </a:solidFill>
                <a:effectLst/>
                <a:latin typeface="Arial" charset="0"/>
                <a:ea typeface="Arial" charset="0"/>
                <a:cs typeface="Arial" charset="0"/>
              </a:rPr>
              <a:t>mix the </a:t>
            </a:r>
            <a:r>
              <a:rPr lang="en-US" sz="1200" b="0" i="0" u="none" strike="noStrike" kern="1200" err="1">
                <a:solidFill>
                  <a:schemeClr val="tx1"/>
                </a:solidFill>
                <a:effectLst/>
                <a:latin typeface="Arial" charset="0"/>
                <a:ea typeface="Arial" charset="0"/>
                <a:cs typeface="Arial" charset="0"/>
              </a:rPr>
              <a:t>colours</a:t>
            </a:r>
            <a:r>
              <a:rPr lang="en-US" sz="1200" b="0" i="0" u="none" strike="noStrike" kern="1200">
                <a:solidFill>
                  <a:schemeClr val="tx1"/>
                </a:solidFill>
                <a:effectLst/>
                <a:latin typeface="Arial" charset="0"/>
                <a:ea typeface="Arial" charset="0"/>
                <a:cs typeface="Arial" charset="0"/>
              </a:rPr>
              <a:t> up but stick to the palette</a:t>
            </a:r>
          </a:p>
        </p:txBody>
      </p:sp>
      <p:sp>
        <p:nvSpPr>
          <p:cNvPr id="4" name="Slide Number Placeholder 3"/>
          <p:cNvSpPr>
            <a:spLocks noGrp="1"/>
          </p:cNvSpPr>
          <p:nvPr>
            <p:ph type="sldNum" sz="quarter" idx="10"/>
          </p:nvPr>
        </p:nvSpPr>
        <p:spPr/>
        <p:txBody>
          <a:bodyPr/>
          <a:lstStyle/>
          <a:p>
            <a:fld id="{43D7EE28-BB8E-AE4B-8E42-6BD2D6BCDD19}" type="slidenum">
              <a:rPr lang="en-US" smtClean="0"/>
              <a:t>29</a:t>
            </a:fld>
            <a:endParaRPr lang="en-US"/>
          </a:p>
        </p:txBody>
      </p:sp>
    </p:spTree>
    <p:extLst>
      <p:ext uri="{BB962C8B-B14F-4D97-AF65-F5344CB8AC3E}">
        <p14:creationId xmlns:p14="http://schemas.microsoft.com/office/powerpoint/2010/main" val="33848638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cap="none">
                <a:solidFill>
                  <a:schemeClr val="dk1"/>
                </a:solidFill>
                <a:latin typeface="Arial"/>
                <a:ea typeface="Arial"/>
                <a:cs typeface="Arial"/>
                <a:sym typeface="Arial"/>
              </a:rPr>
              <a:t>Each bullet should read as a full sentence from the lead in line. Use the GOV.UK style guide to be sure.</a:t>
            </a:r>
          </a:p>
          <a:p>
            <a:endParaRPr lang="en-US"/>
          </a:p>
        </p:txBody>
      </p:sp>
      <p:sp>
        <p:nvSpPr>
          <p:cNvPr id="4" name="Slide Number Placeholder 3"/>
          <p:cNvSpPr>
            <a:spLocks noGrp="1"/>
          </p:cNvSpPr>
          <p:nvPr>
            <p:ph type="sldNum" sz="quarter" idx="10"/>
          </p:nvPr>
        </p:nvSpPr>
        <p:spPr/>
        <p:txBody>
          <a:bodyPr/>
          <a:lstStyle/>
          <a:p>
            <a:fld id="{43D7EE28-BB8E-AE4B-8E42-6BD2D6BCDD19}" type="slidenum">
              <a:rPr lang="en-US" smtClean="0"/>
              <a:t>3</a:t>
            </a:fld>
            <a:endParaRPr lang="en-US"/>
          </a:p>
        </p:txBody>
      </p:sp>
    </p:spTree>
    <p:extLst>
      <p:ext uri="{BB962C8B-B14F-4D97-AF65-F5344CB8AC3E}">
        <p14:creationId xmlns:p14="http://schemas.microsoft.com/office/powerpoint/2010/main" val="11075729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fontAlgn="base">
              <a:buFont typeface="Arial" charset="0"/>
              <a:buChar char="•"/>
            </a:pPr>
            <a:r>
              <a:rPr lang="x-none" sz="1200" b="0" i="0" u="none" strike="noStrike" kern="1200">
                <a:solidFill>
                  <a:schemeClr val="tx1"/>
                </a:solidFill>
                <a:effectLst/>
                <a:latin typeface="Arial" charset="0"/>
                <a:ea typeface="Arial" charset="0"/>
                <a:cs typeface="Arial" charset="0"/>
              </a:rPr>
              <a:t>Survey Monkey – better at creating surveys &amp;reporting</a:t>
            </a:r>
            <a:endParaRPr lang="en-US" sz="1200" b="0" i="0" u="none" strike="noStrike" kern="1200">
              <a:solidFill>
                <a:schemeClr val="tx1"/>
              </a:solidFill>
              <a:effectLst/>
              <a:latin typeface="Arial" charset="0"/>
              <a:ea typeface="Arial" charset="0"/>
              <a:cs typeface="Arial" charset="0"/>
            </a:endParaRPr>
          </a:p>
          <a:p>
            <a:pPr marL="171450" indent="-171450" fontAlgn="base">
              <a:buFont typeface="Arial" charset="0"/>
              <a:buChar char="•"/>
            </a:pPr>
            <a:r>
              <a:rPr lang="x-none" sz="1200" b="0" i="0" u="none" strike="noStrike" kern="1200">
                <a:effectLst/>
                <a:latin typeface="Arial" charset="0"/>
                <a:ea typeface="Arial" charset="0"/>
                <a:cs typeface="Arial" charset="0"/>
              </a:rPr>
              <a:t>Smart Survey – better at accessibility &amp; technical support</a:t>
            </a:r>
            <a:endParaRPr lang="en-US" sz="1200" b="0" i="0" u="none" strike="noStrike" kern="1200">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30</a:t>
            </a:fld>
            <a:endParaRPr lang="en-US"/>
          </a:p>
        </p:txBody>
      </p:sp>
    </p:spTree>
    <p:extLst>
      <p:ext uri="{BB962C8B-B14F-4D97-AF65-F5344CB8AC3E}">
        <p14:creationId xmlns:p14="http://schemas.microsoft.com/office/powerpoint/2010/main" val="25128879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fontAlgn="base">
              <a:buFont typeface="Arial" charset="0"/>
              <a:buChar char="•"/>
            </a:pPr>
            <a:r>
              <a:rPr lang="x-none" sz="1200" b="0" i="0" u="none" strike="noStrike" kern="1200">
                <a:solidFill>
                  <a:schemeClr val="tx1"/>
                </a:solidFill>
                <a:effectLst/>
                <a:latin typeface="Arial" charset="0"/>
                <a:ea typeface="Arial" charset="0"/>
                <a:cs typeface="Arial" charset="0"/>
              </a:rPr>
              <a:t>Survey Monkey – stores data in US</a:t>
            </a:r>
            <a:endParaRPr lang="en-US" sz="1200" b="0" i="0" u="none" strike="noStrike" kern="1200">
              <a:solidFill>
                <a:schemeClr val="tx1"/>
              </a:solidFill>
              <a:effectLst/>
              <a:latin typeface="Arial" charset="0"/>
              <a:ea typeface="Arial" charset="0"/>
              <a:cs typeface="Arial" charset="0"/>
            </a:endParaRPr>
          </a:p>
          <a:p>
            <a:pPr marL="171450" indent="-171450" fontAlgn="base">
              <a:buFont typeface="Arial" charset="0"/>
              <a:buChar char="•"/>
            </a:pPr>
            <a:r>
              <a:rPr lang="x-none" sz="1200" b="0" i="0" u="none" strike="noStrike" kern="1200">
                <a:effectLst/>
                <a:latin typeface="Arial" charset="0"/>
                <a:ea typeface="Arial" charset="0"/>
                <a:cs typeface="Arial" charset="0"/>
              </a:rPr>
              <a:t>Smart Survey – stores data in UK</a:t>
            </a:r>
            <a:endParaRPr lang="en-US" sz="1200" b="0" i="0" u="none" strike="noStrike" kern="1200">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31</a:t>
            </a:fld>
            <a:endParaRPr lang="en-US"/>
          </a:p>
        </p:txBody>
      </p:sp>
    </p:spTree>
    <p:extLst>
      <p:ext uri="{BB962C8B-B14F-4D97-AF65-F5344CB8AC3E}">
        <p14:creationId xmlns:p14="http://schemas.microsoft.com/office/powerpoint/2010/main" val="20098286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fontAlgn="base">
              <a:buFont typeface="Arial" charset="0"/>
              <a:buChar char="•"/>
            </a:pPr>
            <a:r>
              <a:rPr lang="x-none" sz="1200" b="0" i="0" u="none" strike="noStrike" kern="1200">
                <a:solidFill>
                  <a:schemeClr val="tx1"/>
                </a:solidFill>
                <a:effectLst/>
                <a:latin typeface="Arial" charset="0"/>
                <a:ea typeface="Arial" charset="0"/>
                <a:cs typeface="Arial" charset="0"/>
              </a:rPr>
              <a:t>Survey Monkey – stores data in US</a:t>
            </a:r>
            <a:endParaRPr lang="en-US" sz="1200" b="0" i="0" u="none" strike="noStrike" kern="1200">
              <a:solidFill>
                <a:schemeClr val="tx1"/>
              </a:solidFill>
              <a:effectLst/>
              <a:latin typeface="Arial" charset="0"/>
              <a:ea typeface="Arial" charset="0"/>
              <a:cs typeface="Arial" charset="0"/>
            </a:endParaRPr>
          </a:p>
          <a:p>
            <a:pPr marL="171450" indent="-171450" fontAlgn="base">
              <a:buFont typeface="Arial" charset="0"/>
              <a:buChar char="•"/>
            </a:pPr>
            <a:r>
              <a:rPr lang="x-none" sz="1200" b="0" i="0" u="none" strike="noStrike" kern="1200">
                <a:effectLst/>
                <a:latin typeface="Arial" charset="0"/>
                <a:ea typeface="Arial" charset="0"/>
                <a:cs typeface="Arial" charset="0"/>
              </a:rPr>
              <a:t>Smart Survey – stores data in UK</a:t>
            </a:r>
            <a:endParaRPr lang="en-US" sz="1200" b="0" i="0" u="none" strike="noStrike" kern="1200">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32</a:t>
            </a:fld>
            <a:endParaRPr lang="en-US"/>
          </a:p>
        </p:txBody>
      </p:sp>
    </p:spTree>
    <p:extLst>
      <p:ext uri="{BB962C8B-B14F-4D97-AF65-F5344CB8AC3E}">
        <p14:creationId xmlns:p14="http://schemas.microsoft.com/office/powerpoint/2010/main" val="37360445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Arial" charset="0"/>
                <a:ea typeface="Arial" charset="0"/>
                <a:cs typeface="Arial" charset="0"/>
              </a:rPr>
              <a:t>You can use a colour block like this to help break up presentations, show a new speaker etc.</a:t>
            </a:r>
            <a:endParaRPr lang="en-US" b="0">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33</a:t>
            </a:fld>
            <a:endParaRPr lang="en-US"/>
          </a:p>
        </p:txBody>
      </p:sp>
    </p:spTree>
    <p:extLst>
      <p:ext uri="{BB962C8B-B14F-4D97-AF65-F5344CB8AC3E}">
        <p14:creationId xmlns:p14="http://schemas.microsoft.com/office/powerpoint/2010/main" val="31265651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cap="none">
                <a:solidFill>
                  <a:schemeClr val="dk1"/>
                </a:solidFill>
                <a:latin typeface="Arial"/>
                <a:ea typeface="Arial"/>
                <a:cs typeface="Arial"/>
                <a:sym typeface="Arial"/>
              </a:rPr>
              <a:t>Each bullet should read as a full sentence from the lead in line. Use the GOV.UK style guide to be sure.</a:t>
            </a:r>
          </a:p>
          <a:p>
            <a:endParaRPr lang="en-US"/>
          </a:p>
        </p:txBody>
      </p:sp>
      <p:sp>
        <p:nvSpPr>
          <p:cNvPr id="4" name="Slide Number Placeholder 3"/>
          <p:cNvSpPr>
            <a:spLocks noGrp="1"/>
          </p:cNvSpPr>
          <p:nvPr>
            <p:ph type="sldNum" sz="quarter" idx="10"/>
          </p:nvPr>
        </p:nvSpPr>
        <p:spPr/>
        <p:txBody>
          <a:bodyPr/>
          <a:lstStyle/>
          <a:p>
            <a:fld id="{43D7EE28-BB8E-AE4B-8E42-6BD2D6BCDD19}" type="slidenum">
              <a:rPr lang="en-US" smtClean="0"/>
              <a:t>34</a:t>
            </a:fld>
            <a:endParaRPr lang="en-US"/>
          </a:p>
        </p:txBody>
      </p:sp>
    </p:spTree>
    <p:extLst>
      <p:ext uri="{BB962C8B-B14F-4D97-AF65-F5344CB8AC3E}">
        <p14:creationId xmlns:p14="http://schemas.microsoft.com/office/powerpoint/2010/main" val="163165334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cap="none">
                <a:solidFill>
                  <a:schemeClr val="dk1"/>
                </a:solidFill>
                <a:latin typeface="Arial"/>
                <a:ea typeface="Arial"/>
                <a:cs typeface="Arial"/>
                <a:sym typeface="Arial"/>
              </a:rPr>
              <a:t>Each bullet should read as a full sentence from the lead in line. Use the GOV.UK style guide to be sure.</a:t>
            </a:r>
          </a:p>
          <a:p>
            <a:endParaRPr lang="en-US"/>
          </a:p>
        </p:txBody>
      </p:sp>
      <p:sp>
        <p:nvSpPr>
          <p:cNvPr id="4" name="Slide Number Placeholder 3"/>
          <p:cNvSpPr>
            <a:spLocks noGrp="1"/>
          </p:cNvSpPr>
          <p:nvPr>
            <p:ph type="sldNum" sz="quarter" idx="10"/>
          </p:nvPr>
        </p:nvSpPr>
        <p:spPr/>
        <p:txBody>
          <a:bodyPr/>
          <a:lstStyle/>
          <a:p>
            <a:fld id="{43D7EE28-BB8E-AE4B-8E42-6BD2D6BCDD19}" type="slidenum">
              <a:rPr lang="en-US" smtClean="0"/>
              <a:t>35</a:t>
            </a:fld>
            <a:endParaRPr lang="en-US"/>
          </a:p>
        </p:txBody>
      </p:sp>
    </p:spTree>
    <p:extLst>
      <p:ext uri="{BB962C8B-B14F-4D97-AF65-F5344CB8AC3E}">
        <p14:creationId xmlns:p14="http://schemas.microsoft.com/office/powerpoint/2010/main" val="5427728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fontAlgn="base">
              <a:buFont typeface="Arial" charset="0"/>
              <a:buChar char="•"/>
            </a:pPr>
            <a:r>
              <a:rPr lang="x-none" sz="1200" b="0" i="0" u="none" strike="noStrike" kern="1200">
                <a:solidFill>
                  <a:schemeClr val="tx1"/>
                </a:solidFill>
                <a:effectLst/>
                <a:latin typeface="Arial" charset="0"/>
                <a:ea typeface="Arial" charset="0"/>
                <a:cs typeface="Arial" charset="0"/>
              </a:rPr>
              <a:t>Survey Monkey – stores data in US</a:t>
            </a:r>
            <a:endParaRPr lang="en-US" sz="1200" b="0" i="0" u="none" strike="noStrike" kern="1200">
              <a:solidFill>
                <a:schemeClr val="tx1"/>
              </a:solidFill>
              <a:effectLst/>
              <a:latin typeface="Arial" charset="0"/>
              <a:ea typeface="Arial" charset="0"/>
              <a:cs typeface="Arial" charset="0"/>
            </a:endParaRPr>
          </a:p>
          <a:p>
            <a:pPr marL="171450" indent="-171450" fontAlgn="base">
              <a:buFont typeface="Arial" charset="0"/>
              <a:buChar char="•"/>
            </a:pPr>
            <a:r>
              <a:rPr lang="x-none" sz="1200" b="0" i="0" u="none" strike="noStrike" kern="1200">
                <a:effectLst/>
                <a:latin typeface="Arial" charset="0"/>
                <a:ea typeface="Arial" charset="0"/>
                <a:cs typeface="Arial" charset="0"/>
              </a:rPr>
              <a:t>Smart Survey – stores data in UK</a:t>
            </a:r>
            <a:endParaRPr lang="en-US" sz="1200" b="0" i="0" u="none" strike="noStrike" kern="1200">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36</a:t>
            </a:fld>
            <a:endParaRPr lang="en-US"/>
          </a:p>
        </p:txBody>
      </p:sp>
    </p:spTree>
    <p:extLst>
      <p:ext uri="{BB962C8B-B14F-4D97-AF65-F5344CB8AC3E}">
        <p14:creationId xmlns:p14="http://schemas.microsoft.com/office/powerpoint/2010/main" val="32050773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fontAlgn="base">
              <a:buFont typeface="Arial" charset="0"/>
              <a:buChar char="•"/>
            </a:pPr>
            <a:r>
              <a:rPr lang="x-none" sz="1200" b="0" i="0" u="none" strike="noStrike" kern="1200">
                <a:solidFill>
                  <a:schemeClr val="tx1"/>
                </a:solidFill>
                <a:effectLst/>
                <a:latin typeface="Arial" charset="0"/>
                <a:ea typeface="Arial" charset="0"/>
                <a:cs typeface="Arial" charset="0"/>
              </a:rPr>
              <a:t>Survey Monkey – stores data in US</a:t>
            </a:r>
            <a:endParaRPr lang="en-US" sz="1200" b="0" i="0" u="none" strike="noStrike" kern="1200">
              <a:solidFill>
                <a:schemeClr val="tx1"/>
              </a:solidFill>
              <a:effectLst/>
              <a:latin typeface="Arial" charset="0"/>
              <a:ea typeface="Arial" charset="0"/>
              <a:cs typeface="Arial" charset="0"/>
            </a:endParaRPr>
          </a:p>
          <a:p>
            <a:pPr marL="171450" indent="-171450" fontAlgn="base">
              <a:buFont typeface="Arial" charset="0"/>
              <a:buChar char="•"/>
            </a:pPr>
            <a:r>
              <a:rPr lang="x-none" sz="1200" b="0" i="0" u="none" strike="noStrike" kern="1200">
                <a:effectLst/>
                <a:latin typeface="Arial" charset="0"/>
                <a:ea typeface="Arial" charset="0"/>
                <a:cs typeface="Arial" charset="0"/>
              </a:rPr>
              <a:t>Smart Survey – stores data in UK</a:t>
            </a:r>
            <a:endParaRPr lang="en-US" sz="1200" b="0" i="0" u="none" strike="noStrike" kern="1200">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37</a:t>
            </a:fld>
            <a:endParaRPr lang="en-US"/>
          </a:p>
        </p:txBody>
      </p:sp>
    </p:spTree>
    <p:extLst>
      <p:ext uri="{BB962C8B-B14F-4D97-AF65-F5344CB8AC3E}">
        <p14:creationId xmlns:p14="http://schemas.microsoft.com/office/powerpoint/2010/main" val="14430294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rtl="0"/>
            <a:r>
              <a:rPr lang="en-US" sz="1200" b="0" i="0" u="none" strike="noStrike" kern="1200">
                <a:solidFill>
                  <a:schemeClr val="tx1"/>
                </a:solidFill>
                <a:effectLst/>
                <a:latin typeface="Arial" charset="0"/>
                <a:ea typeface="Arial" charset="0"/>
                <a:cs typeface="Arial" charset="0"/>
              </a:rPr>
              <a:t>You can:</a:t>
            </a:r>
          </a:p>
          <a:p>
            <a:pPr rtl="0"/>
            <a:endParaRPr lang="en-US" b="0">
              <a:effectLst/>
              <a:latin typeface="Arial" charset="0"/>
              <a:ea typeface="Arial" charset="0"/>
              <a:cs typeface="Arial" charset="0"/>
            </a:endParaRPr>
          </a:p>
          <a:p>
            <a:pPr marL="171450" indent="-171450" rtl="0" fontAlgn="base">
              <a:buFont typeface="Arial" charset="0"/>
              <a:buChar char="•"/>
            </a:pPr>
            <a:r>
              <a:rPr lang="en-US" sz="1200" b="0" i="0" u="none" strike="noStrike" kern="1200">
                <a:solidFill>
                  <a:schemeClr val="tx1"/>
                </a:solidFill>
                <a:effectLst/>
                <a:latin typeface="Arial" charset="0"/>
                <a:ea typeface="Arial" charset="0"/>
                <a:cs typeface="Arial" charset="0"/>
              </a:rPr>
              <a:t>use simple shapes, graphics and icons in the Home</a:t>
            </a:r>
            <a:r>
              <a:rPr lang="en-US" sz="1200" b="0" i="0" u="none" strike="noStrike" kern="1200" baseline="0">
                <a:solidFill>
                  <a:schemeClr val="tx1"/>
                </a:solidFill>
                <a:effectLst/>
                <a:latin typeface="Arial" charset="0"/>
                <a:ea typeface="Arial" charset="0"/>
                <a:cs typeface="Arial" charset="0"/>
              </a:rPr>
              <a:t> Office</a:t>
            </a:r>
            <a:r>
              <a:rPr lang="en-US" sz="1200" b="0" i="0" u="none" strike="noStrike" kern="1200">
                <a:solidFill>
                  <a:schemeClr val="tx1"/>
                </a:solidFill>
                <a:effectLst/>
                <a:latin typeface="Arial" charset="0"/>
                <a:ea typeface="Arial" charset="0"/>
                <a:cs typeface="Arial" charset="0"/>
              </a:rPr>
              <a:t> Digital </a:t>
            </a:r>
            <a:r>
              <a:rPr lang="en-US" sz="1200" b="0" i="0" u="none" strike="noStrike" kern="1200" err="1">
                <a:solidFill>
                  <a:schemeClr val="tx1"/>
                </a:solidFill>
                <a:effectLst/>
                <a:latin typeface="Arial" charset="0"/>
                <a:ea typeface="Arial" charset="0"/>
                <a:cs typeface="Arial" charset="0"/>
              </a:rPr>
              <a:t>colours</a:t>
            </a:r>
            <a:r>
              <a:rPr lang="en-US" sz="1200" b="0" i="0" u="none" strike="noStrike" kern="1200">
                <a:solidFill>
                  <a:schemeClr val="tx1"/>
                </a:solidFill>
                <a:effectLst/>
                <a:latin typeface="Arial" charset="0"/>
                <a:ea typeface="Arial" charset="0"/>
                <a:cs typeface="Arial" charset="0"/>
              </a:rPr>
              <a:t> </a:t>
            </a:r>
          </a:p>
          <a:p>
            <a:pPr marL="171450" indent="-171450" rtl="0" fontAlgn="base">
              <a:buFont typeface="Arial" charset="0"/>
              <a:buChar char="•"/>
            </a:pPr>
            <a:r>
              <a:rPr lang="en-US" sz="1200" b="0" i="0" u="none" strike="noStrike" kern="1200">
                <a:solidFill>
                  <a:schemeClr val="tx1"/>
                </a:solidFill>
                <a:effectLst/>
                <a:latin typeface="Arial" charset="0"/>
                <a:ea typeface="Arial" charset="0"/>
                <a:cs typeface="Arial" charset="0"/>
              </a:rPr>
              <a:t>mix the </a:t>
            </a:r>
            <a:r>
              <a:rPr lang="en-US" sz="1200" b="0" i="0" u="none" strike="noStrike" kern="1200" err="1">
                <a:solidFill>
                  <a:schemeClr val="tx1"/>
                </a:solidFill>
                <a:effectLst/>
                <a:latin typeface="Arial" charset="0"/>
                <a:ea typeface="Arial" charset="0"/>
                <a:cs typeface="Arial" charset="0"/>
              </a:rPr>
              <a:t>colours</a:t>
            </a:r>
            <a:r>
              <a:rPr lang="en-US" sz="1200" b="0" i="0" u="none" strike="noStrike" kern="1200">
                <a:solidFill>
                  <a:schemeClr val="tx1"/>
                </a:solidFill>
                <a:effectLst/>
                <a:latin typeface="Arial" charset="0"/>
                <a:ea typeface="Arial" charset="0"/>
                <a:cs typeface="Arial" charset="0"/>
              </a:rPr>
              <a:t> up but stick to the palette</a:t>
            </a:r>
          </a:p>
          <a:p>
            <a:endParaRPr lang="en-US"/>
          </a:p>
        </p:txBody>
      </p:sp>
      <p:sp>
        <p:nvSpPr>
          <p:cNvPr id="4" name="Slide Number Placeholder 3"/>
          <p:cNvSpPr>
            <a:spLocks noGrp="1"/>
          </p:cNvSpPr>
          <p:nvPr>
            <p:ph type="sldNum" sz="quarter" idx="10"/>
          </p:nvPr>
        </p:nvSpPr>
        <p:spPr/>
        <p:txBody>
          <a:bodyPr/>
          <a:lstStyle/>
          <a:p>
            <a:fld id="{43D7EE28-BB8E-AE4B-8E42-6BD2D6BCDD19}" type="slidenum">
              <a:rPr lang="en-US" smtClean="0"/>
              <a:t>38</a:t>
            </a:fld>
            <a:endParaRPr lang="en-US"/>
          </a:p>
        </p:txBody>
      </p:sp>
    </p:spTree>
    <p:extLst>
      <p:ext uri="{BB962C8B-B14F-4D97-AF65-F5344CB8AC3E}">
        <p14:creationId xmlns:p14="http://schemas.microsoft.com/office/powerpoint/2010/main" val="18118878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a:solidFill>
                  <a:schemeClr val="tx1"/>
                </a:solidFill>
                <a:effectLst/>
                <a:latin typeface="Arial" charset="0"/>
                <a:ea typeface="Arial" charset="0"/>
                <a:cs typeface="Arial" charset="0"/>
              </a:rPr>
              <a:t>Use this guide for all internal and external presentations - you can save and overwrite these slides. Before you start, remember to:</a:t>
            </a:r>
          </a:p>
          <a:p>
            <a:pPr rtl="0"/>
            <a:endParaRPr lang="en-US" b="0">
              <a:effectLst/>
              <a:latin typeface="Arial" charset="0"/>
              <a:ea typeface="Arial" charset="0"/>
              <a:cs typeface="Arial" charset="0"/>
            </a:endParaRPr>
          </a:p>
          <a:p>
            <a:pPr marL="171450" indent="-171450" rtl="0" fontAlgn="base">
              <a:buFont typeface="Arial" charset="0"/>
              <a:buChar char="•"/>
            </a:pPr>
            <a:r>
              <a:rPr lang="en-US" sz="1200" b="0" i="0" u="none" strike="noStrike" kern="1200">
                <a:solidFill>
                  <a:schemeClr val="tx1"/>
                </a:solidFill>
                <a:effectLst/>
                <a:latin typeface="Arial" charset="0"/>
                <a:ea typeface="Arial" charset="0"/>
                <a:cs typeface="Arial" charset="0"/>
              </a:rPr>
              <a:t>keep slides simple and clear - stick to one thing per page with any extra information in the speaker notes</a:t>
            </a:r>
          </a:p>
          <a:p>
            <a:pPr marL="171450" indent="-171450" rtl="0" fontAlgn="base">
              <a:buFont typeface="Arial" charset="0"/>
              <a:buChar char="•"/>
            </a:pPr>
            <a:r>
              <a:rPr lang="en-US" sz="1200" b="0" i="0" u="none" strike="noStrike" kern="1200">
                <a:solidFill>
                  <a:schemeClr val="tx1"/>
                </a:solidFill>
                <a:effectLst/>
                <a:latin typeface="Arial" charset="0"/>
                <a:ea typeface="Arial" charset="0"/>
                <a:cs typeface="Arial" charset="0"/>
              </a:rPr>
              <a:t>ask people beforehand if they have any additional access needs and what those may be. For example, if they require large print, ask them what size, font, </a:t>
            </a:r>
            <a:r>
              <a:rPr lang="en-US" sz="1200" b="0" i="0" u="none" strike="noStrike" kern="1200" err="1">
                <a:solidFill>
                  <a:schemeClr val="tx1"/>
                </a:solidFill>
                <a:effectLst/>
                <a:latin typeface="Arial" charset="0"/>
                <a:ea typeface="Arial" charset="0"/>
                <a:cs typeface="Arial" charset="0"/>
              </a:rPr>
              <a:t>etc</a:t>
            </a:r>
            <a:r>
              <a:rPr lang="en-US" sz="1200" b="0" i="0" u="none" strike="noStrike" kern="1200">
                <a:solidFill>
                  <a:schemeClr val="tx1"/>
                </a:solidFill>
                <a:effectLst/>
                <a:latin typeface="Arial" charset="0"/>
                <a:ea typeface="Arial" charset="0"/>
                <a:cs typeface="Arial" charset="0"/>
              </a:rPr>
              <a:t> and supply them with a</a:t>
            </a:r>
            <a:r>
              <a:rPr lang="en-US" sz="1200" b="0" i="0" u="none" strike="noStrike" kern="1200" baseline="0">
                <a:solidFill>
                  <a:schemeClr val="tx1"/>
                </a:solidFill>
                <a:effectLst/>
                <a:latin typeface="Arial" charset="0"/>
                <a:ea typeface="Arial" charset="0"/>
                <a:cs typeface="Arial" charset="0"/>
              </a:rPr>
              <a:t> copy in landscape format</a:t>
            </a:r>
            <a:endParaRPr lang="en-US" sz="1200" b="0" i="0" u="none" strike="noStrike" kern="120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39</a:t>
            </a:fld>
            <a:endParaRPr lang="en-US"/>
          </a:p>
        </p:txBody>
      </p:sp>
    </p:spTree>
    <p:extLst>
      <p:ext uri="{BB962C8B-B14F-4D97-AF65-F5344CB8AC3E}">
        <p14:creationId xmlns:p14="http://schemas.microsoft.com/office/powerpoint/2010/main" val="117775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cap="none">
                <a:solidFill>
                  <a:schemeClr val="dk1"/>
                </a:solidFill>
                <a:latin typeface="Arial"/>
                <a:ea typeface="Arial"/>
                <a:cs typeface="Arial"/>
                <a:sym typeface="Arial"/>
              </a:rPr>
              <a:t>Each bullet should read as a full sentence from the lead in line. Use the GOV.UK style guide to be sure.</a:t>
            </a:r>
          </a:p>
          <a:p>
            <a:endParaRPr lang="en-US"/>
          </a:p>
        </p:txBody>
      </p:sp>
      <p:sp>
        <p:nvSpPr>
          <p:cNvPr id="4" name="Slide Number Placeholder 3"/>
          <p:cNvSpPr>
            <a:spLocks noGrp="1"/>
          </p:cNvSpPr>
          <p:nvPr>
            <p:ph type="sldNum" sz="quarter" idx="10"/>
          </p:nvPr>
        </p:nvSpPr>
        <p:spPr/>
        <p:txBody>
          <a:bodyPr/>
          <a:lstStyle/>
          <a:p>
            <a:fld id="{43D7EE28-BB8E-AE4B-8E42-6BD2D6BCDD19}" type="slidenum">
              <a:rPr lang="en-US" smtClean="0"/>
              <a:t>4</a:t>
            </a:fld>
            <a:endParaRPr lang="en-US"/>
          </a:p>
        </p:txBody>
      </p:sp>
    </p:spTree>
    <p:extLst>
      <p:ext uri="{BB962C8B-B14F-4D97-AF65-F5344CB8AC3E}">
        <p14:creationId xmlns:p14="http://schemas.microsoft.com/office/powerpoint/2010/main" val="1753805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cap="none">
                <a:solidFill>
                  <a:schemeClr val="dk1"/>
                </a:solidFill>
                <a:latin typeface="Arial"/>
                <a:ea typeface="Arial"/>
                <a:cs typeface="Arial"/>
                <a:sym typeface="Arial"/>
              </a:rPr>
              <a:t>Each bullet should read as a full sentence from the lead in line. Use the GOV.UK style guide to be sure.</a:t>
            </a:r>
          </a:p>
          <a:p>
            <a:endParaRPr lang="en-US"/>
          </a:p>
        </p:txBody>
      </p:sp>
      <p:sp>
        <p:nvSpPr>
          <p:cNvPr id="4" name="Slide Number Placeholder 3"/>
          <p:cNvSpPr>
            <a:spLocks noGrp="1"/>
          </p:cNvSpPr>
          <p:nvPr>
            <p:ph type="sldNum" sz="quarter" idx="10"/>
          </p:nvPr>
        </p:nvSpPr>
        <p:spPr/>
        <p:txBody>
          <a:bodyPr/>
          <a:lstStyle/>
          <a:p>
            <a:fld id="{43D7EE28-BB8E-AE4B-8E42-6BD2D6BCDD19}" type="slidenum">
              <a:rPr lang="en-US" smtClean="0"/>
              <a:t>5</a:t>
            </a:fld>
            <a:endParaRPr lang="en-US"/>
          </a:p>
        </p:txBody>
      </p:sp>
    </p:spTree>
    <p:extLst>
      <p:ext uri="{BB962C8B-B14F-4D97-AF65-F5344CB8AC3E}">
        <p14:creationId xmlns:p14="http://schemas.microsoft.com/office/powerpoint/2010/main" val="10557512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cap="none">
                <a:solidFill>
                  <a:schemeClr val="dk1"/>
                </a:solidFill>
                <a:latin typeface="Arial"/>
                <a:ea typeface="Arial"/>
                <a:cs typeface="Arial"/>
                <a:sym typeface="Arial"/>
              </a:rPr>
              <a:t>Each bullet should read as a full sentence from the lead in line. Use the GOV.UK style guide to be sure.</a:t>
            </a:r>
          </a:p>
          <a:p>
            <a:endParaRPr lang="en-US"/>
          </a:p>
        </p:txBody>
      </p:sp>
      <p:sp>
        <p:nvSpPr>
          <p:cNvPr id="4" name="Slide Number Placeholder 3"/>
          <p:cNvSpPr>
            <a:spLocks noGrp="1"/>
          </p:cNvSpPr>
          <p:nvPr>
            <p:ph type="sldNum" sz="quarter" idx="10"/>
          </p:nvPr>
        </p:nvSpPr>
        <p:spPr/>
        <p:txBody>
          <a:bodyPr/>
          <a:lstStyle/>
          <a:p>
            <a:fld id="{43D7EE28-BB8E-AE4B-8E42-6BD2D6BCDD19}" type="slidenum">
              <a:rPr lang="en-US" smtClean="0"/>
              <a:t>6</a:t>
            </a:fld>
            <a:endParaRPr lang="en-US"/>
          </a:p>
        </p:txBody>
      </p:sp>
    </p:spTree>
    <p:extLst>
      <p:ext uri="{BB962C8B-B14F-4D97-AF65-F5344CB8AC3E}">
        <p14:creationId xmlns:p14="http://schemas.microsoft.com/office/powerpoint/2010/main" val="1720895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Arial" charset="0"/>
                <a:ea typeface="Arial" charset="0"/>
                <a:cs typeface="Arial" charset="0"/>
              </a:rPr>
              <a:t>You can use a colour block like this to help break up presentations, show a new speaker etc.</a:t>
            </a:r>
            <a:endParaRPr lang="en-US" b="0">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43D7EE28-BB8E-AE4B-8E42-6BD2D6BCDD19}" type="slidenum">
              <a:rPr lang="en-US" smtClean="0"/>
              <a:t>7</a:t>
            </a:fld>
            <a:endParaRPr lang="en-US"/>
          </a:p>
        </p:txBody>
      </p:sp>
    </p:spTree>
    <p:extLst>
      <p:ext uri="{BB962C8B-B14F-4D97-AF65-F5344CB8AC3E}">
        <p14:creationId xmlns:p14="http://schemas.microsoft.com/office/powerpoint/2010/main" val="352232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8</a:t>
            </a:fld>
            <a:endParaRPr lang="en-US"/>
          </a:p>
        </p:txBody>
      </p:sp>
    </p:spTree>
    <p:extLst>
      <p:ext uri="{BB962C8B-B14F-4D97-AF65-F5344CB8AC3E}">
        <p14:creationId xmlns:p14="http://schemas.microsoft.com/office/powerpoint/2010/main" val="12666246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latin typeface="Arial" charset="0"/>
                <a:ea typeface="Arial" charset="0"/>
                <a:cs typeface="Arial" charset="0"/>
              </a:rPr>
              <a:t>Some table styles.</a:t>
            </a:r>
          </a:p>
        </p:txBody>
      </p:sp>
      <p:sp>
        <p:nvSpPr>
          <p:cNvPr id="4" name="Slide Number Placeholder 3"/>
          <p:cNvSpPr>
            <a:spLocks noGrp="1"/>
          </p:cNvSpPr>
          <p:nvPr>
            <p:ph type="sldNum" sz="quarter" idx="10"/>
          </p:nvPr>
        </p:nvSpPr>
        <p:spPr/>
        <p:txBody>
          <a:bodyPr/>
          <a:lstStyle/>
          <a:p>
            <a:fld id="{43D7EE28-BB8E-AE4B-8E42-6BD2D6BCDD19}" type="slidenum">
              <a:rPr lang="en-US" smtClean="0"/>
              <a:t>9</a:t>
            </a:fld>
            <a:endParaRPr lang="en-US"/>
          </a:p>
        </p:txBody>
      </p:sp>
    </p:spTree>
    <p:extLst>
      <p:ext uri="{BB962C8B-B14F-4D97-AF65-F5344CB8AC3E}">
        <p14:creationId xmlns:p14="http://schemas.microsoft.com/office/powerpoint/2010/main" val="1813409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557A36F-11D9-9742-8462-21840B08FC32}" type="datetimeFigureOut">
              <a:rPr lang="en-US" smtClean="0"/>
              <a:t>11/17/16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81BB6-0F01-3841-8784-C4A8C0CD41D5}" type="slidenum">
              <a:rPr lang="en-US" smtClean="0"/>
              <a:t>‹#›</a:t>
            </a:fld>
            <a:endParaRPr lang="en-US"/>
          </a:p>
        </p:txBody>
      </p:sp>
    </p:spTree>
    <p:extLst>
      <p:ext uri="{BB962C8B-B14F-4D97-AF65-F5344CB8AC3E}">
        <p14:creationId xmlns:p14="http://schemas.microsoft.com/office/powerpoint/2010/main" val="930461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57A36F-11D9-9742-8462-21840B08FC32}" type="datetimeFigureOut">
              <a:rPr lang="en-US" smtClean="0"/>
              <a:t>11/17/16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81BB6-0F01-3841-8784-C4A8C0CD41D5}" type="slidenum">
              <a:rPr lang="en-US" smtClean="0"/>
              <a:t>‹#›</a:t>
            </a:fld>
            <a:endParaRPr lang="en-US"/>
          </a:p>
        </p:txBody>
      </p:sp>
    </p:spTree>
    <p:extLst>
      <p:ext uri="{BB962C8B-B14F-4D97-AF65-F5344CB8AC3E}">
        <p14:creationId xmlns:p14="http://schemas.microsoft.com/office/powerpoint/2010/main" val="13733634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57A36F-11D9-9742-8462-21840B08FC32}" type="datetimeFigureOut">
              <a:rPr lang="en-US" smtClean="0"/>
              <a:t>11/17/16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81BB6-0F01-3841-8784-C4A8C0CD41D5}" type="slidenum">
              <a:rPr lang="en-US" smtClean="0"/>
              <a:t>‹#›</a:t>
            </a:fld>
            <a:endParaRPr lang="en-US"/>
          </a:p>
        </p:txBody>
      </p:sp>
    </p:spTree>
    <p:extLst>
      <p:ext uri="{BB962C8B-B14F-4D97-AF65-F5344CB8AC3E}">
        <p14:creationId xmlns:p14="http://schemas.microsoft.com/office/powerpoint/2010/main" val="9647115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45861" y="6188254"/>
            <a:ext cx="1831803" cy="350658"/>
          </a:xfrm>
          <a:prstGeom prst="rect">
            <a:avLst/>
          </a:prstGeom>
        </p:spPr>
      </p:pic>
      <p:pic>
        <p:nvPicPr>
          <p:cNvPr id="17"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28797" y="6188254"/>
            <a:ext cx="1501603" cy="348144"/>
          </a:xfrm>
          <a:prstGeom prst="rect">
            <a:avLst/>
          </a:prstGeom>
        </p:spPr>
      </p:pic>
    </p:spTree>
    <p:extLst>
      <p:ext uri="{BB962C8B-B14F-4D97-AF65-F5344CB8AC3E}">
        <p14:creationId xmlns:p14="http://schemas.microsoft.com/office/powerpoint/2010/main" val="4057044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8_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45861" y="6188254"/>
            <a:ext cx="1831803" cy="350658"/>
          </a:xfrm>
          <a:prstGeom prst="rect">
            <a:avLst/>
          </a:prstGeom>
        </p:spPr>
      </p:pic>
      <p:pic>
        <p:nvPicPr>
          <p:cNvPr id="17"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28797" y="6188254"/>
            <a:ext cx="1501603" cy="348144"/>
          </a:xfrm>
          <a:prstGeom prst="rect">
            <a:avLst/>
          </a:prstGeom>
        </p:spPr>
      </p:pic>
    </p:spTree>
    <p:extLst>
      <p:ext uri="{BB962C8B-B14F-4D97-AF65-F5344CB8AC3E}">
        <p14:creationId xmlns:p14="http://schemas.microsoft.com/office/powerpoint/2010/main" val="1623249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3_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45861" y="6188254"/>
            <a:ext cx="1831803" cy="350658"/>
          </a:xfrm>
          <a:prstGeom prst="rect">
            <a:avLst/>
          </a:prstGeom>
        </p:spPr>
      </p:pic>
      <p:pic>
        <p:nvPicPr>
          <p:cNvPr id="17"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28797" y="6188254"/>
            <a:ext cx="1501603" cy="348144"/>
          </a:xfrm>
          <a:prstGeom prst="rect">
            <a:avLst/>
          </a:prstGeom>
        </p:spPr>
      </p:pic>
    </p:spTree>
    <p:extLst>
      <p:ext uri="{BB962C8B-B14F-4D97-AF65-F5344CB8AC3E}">
        <p14:creationId xmlns:p14="http://schemas.microsoft.com/office/powerpoint/2010/main" val="9315072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0_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45861" y="6188254"/>
            <a:ext cx="1831803" cy="350658"/>
          </a:xfrm>
          <a:prstGeom prst="rect">
            <a:avLst/>
          </a:prstGeom>
        </p:spPr>
      </p:pic>
      <p:pic>
        <p:nvPicPr>
          <p:cNvPr id="17"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28797" y="6188254"/>
            <a:ext cx="1501603" cy="348144"/>
          </a:xfrm>
          <a:prstGeom prst="rect">
            <a:avLst/>
          </a:prstGeom>
        </p:spPr>
      </p:pic>
    </p:spTree>
    <p:extLst>
      <p:ext uri="{BB962C8B-B14F-4D97-AF65-F5344CB8AC3E}">
        <p14:creationId xmlns:p14="http://schemas.microsoft.com/office/powerpoint/2010/main" val="6864296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1_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45861" y="6188254"/>
            <a:ext cx="1831803" cy="350658"/>
          </a:xfrm>
          <a:prstGeom prst="rect">
            <a:avLst/>
          </a:prstGeom>
        </p:spPr>
      </p:pic>
      <p:pic>
        <p:nvPicPr>
          <p:cNvPr id="17"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28797" y="6188254"/>
            <a:ext cx="1501603" cy="348144"/>
          </a:xfrm>
          <a:prstGeom prst="rect">
            <a:avLst/>
          </a:prstGeom>
        </p:spPr>
      </p:pic>
    </p:spTree>
    <p:extLst>
      <p:ext uri="{BB962C8B-B14F-4D97-AF65-F5344CB8AC3E}">
        <p14:creationId xmlns:p14="http://schemas.microsoft.com/office/powerpoint/2010/main" val="1542788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57A36F-11D9-9742-8462-21840B08FC32}" type="datetimeFigureOut">
              <a:rPr lang="en-US" smtClean="0"/>
              <a:t>11/17/16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81BB6-0F01-3841-8784-C4A8C0CD41D5}" type="slidenum">
              <a:rPr lang="en-US" smtClean="0"/>
              <a:t>‹#›</a:t>
            </a:fld>
            <a:endParaRPr lang="en-US"/>
          </a:p>
        </p:txBody>
      </p:sp>
    </p:spTree>
    <p:extLst>
      <p:ext uri="{BB962C8B-B14F-4D97-AF65-F5344CB8AC3E}">
        <p14:creationId xmlns:p14="http://schemas.microsoft.com/office/powerpoint/2010/main" val="295286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57A36F-11D9-9742-8462-21840B08FC32}" type="datetimeFigureOut">
              <a:rPr lang="en-US" smtClean="0"/>
              <a:t>11/17/16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81BB6-0F01-3841-8784-C4A8C0CD41D5}" type="slidenum">
              <a:rPr lang="en-US" smtClean="0"/>
              <a:t>‹#›</a:t>
            </a:fld>
            <a:endParaRPr lang="en-US"/>
          </a:p>
        </p:txBody>
      </p:sp>
    </p:spTree>
    <p:extLst>
      <p:ext uri="{BB962C8B-B14F-4D97-AF65-F5344CB8AC3E}">
        <p14:creationId xmlns:p14="http://schemas.microsoft.com/office/powerpoint/2010/main" val="41026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57A36F-11D9-9742-8462-21840B08FC32}" type="datetimeFigureOut">
              <a:rPr lang="en-US" smtClean="0"/>
              <a:t>11/17/16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881BB6-0F01-3841-8784-C4A8C0CD41D5}" type="slidenum">
              <a:rPr lang="en-US" smtClean="0"/>
              <a:t>‹#›</a:t>
            </a:fld>
            <a:endParaRPr lang="en-US"/>
          </a:p>
        </p:txBody>
      </p:sp>
    </p:spTree>
    <p:extLst>
      <p:ext uri="{BB962C8B-B14F-4D97-AF65-F5344CB8AC3E}">
        <p14:creationId xmlns:p14="http://schemas.microsoft.com/office/powerpoint/2010/main" val="192168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557A36F-11D9-9742-8462-21840B08FC32}" type="datetimeFigureOut">
              <a:rPr lang="en-US" smtClean="0"/>
              <a:t>11/17/16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0881BB6-0F01-3841-8784-C4A8C0CD41D5}" type="slidenum">
              <a:rPr lang="en-US" smtClean="0"/>
              <a:t>‹#›</a:t>
            </a:fld>
            <a:endParaRPr lang="en-US"/>
          </a:p>
        </p:txBody>
      </p:sp>
    </p:spTree>
    <p:extLst>
      <p:ext uri="{BB962C8B-B14F-4D97-AF65-F5344CB8AC3E}">
        <p14:creationId xmlns:p14="http://schemas.microsoft.com/office/powerpoint/2010/main" val="21073857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557A36F-11D9-9742-8462-21840B08FC32}" type="datetimeFigureOut">
              <a:rPr lang="en-US" smtClean="0"/>
              <a:t>11/17/16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0881BB6-0F01-3841-8784-C4A8C0CD41D5}" type="slidenum">
              <a:rPr lang="en-US" smtClean="0"/>
              <a:t>‹#›</a:t>
            </a:fld>
            <a:endParaRPr lang="en-US"/>
          </a:p>
        </p:txBody>
      </p:sp>
    </p:spTree>
    <p:extLst>
      <p:ext uri="{BB962C8B-B14F-4D97-AF65-F5344CB8AC3E}">
        <p14:creationId xmlns:p14="http://schemas.microsoft.com/office/powerpoint/2010/main" val="384997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57A36F-11D9-9742-8462-21840B08FC32}" type="datetimeFigureOut">
              <a:rPr lang="en-US" smtClean="0"/>
              <a:t>11/17/16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0881BB6-0F01-3841-8784-C4A8C0CD41D5}" type="slidenum">
              <a:rPr lang="en-US" smtClean="0"/>
              <a:t>‹#›</a:t>
            </a:fld>
            <a:endParaRPr lang="en-US"/>
          </a:p>
        </p:txBody>
      </p:sp>
    </p:spTree>
    <p:extLst>
      <p:ext uri="{BB962C8B-B14F-4D97-AF65-F5344CB8AC3E}">
        <p14:creationId xmlns:p14="http://schemas.microsoft.com/office/powerpoint/2010/main" val="287812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57A36F-11D9-9742-8462-21840B08FC32}" type="datetimeFigureOut">
              <a:rPr lang="en-US" smtClean="0"/>
              <a:t>11/17/16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881BB6-0F01-3841-8784-C4A8C0CD41D5}" type="slidenum">
              <a:rPr lang="en-US" smtClean="0"/>
              <a:t>‹#›</a:t>
            </a:fld>
            <a:endParaRPr lang="en-US"/>
          </a:p>
        </p:txBody>
      </p:sp>
    </p:spTree>
    <p:extLst>
      <p:ext uri="{BB962C8B-B14F-4D97-AF65-F5344CB8AC3E}">
        <p14:creationId xmlns:p14="http://schemas.microsoft.com/office/powerpoint/2010/main" val="1139296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57A36F-11D9-9742-8462-21840B08FC32}" type="datetimeFigureOut">
              <a:rPr lang="en-US" smtClean="0"/>
              <a:t>11/17/16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881BB6-0F01-3841-8784-C4A8C0CD41D5}" type="slidenum">
              <a:rPr lang="en-US" smtClean="0"/>
              <a:t>‹#›</a:t>
            </a:fld>
            <a:endParaRPr lang="en-US"/>
          </a:p>
        </p:txBody>
      </p:sp>
    </p:spTree>
    <p:extLst>
      <p:ext uri="{BB962C8B-B14F-4D97-AF65-F5344CB8AC3E}">
        <p14:creationId xmlns:p14="http://schemas.microsoft.com/office/powerpoint/2010/main" val="118530562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57A36F-11D9-9742-8462-21840B08FC32}" type="datetimeFigureOut">
              <a:rPr lang="en-US" smtClean="0"/>
              <a:t>11/17/16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881BB6-0F01-3841-8784-C4A8C0CD41D5}" type="slidenum">
              <a:rPr lang="en-US" smtClean="0"/>
              <a:t>‹#›</a:t>
            </a:fld>
            <a:endParaRPr lang="en-US"/>
          </a:p>
        </p:txBody>
      </p:sp>
    </p:spTree>
    <p:extLst>
      <p:ext uri="{BB962C8B-B14F-4D97-AF65-F5344CB8AC3E}">
        <p14:creationId xmlns:p14="http://schemas.microsoft.com/office/powerpoint/2010/main" val="150316608"/>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 id="2147483886" r:id="rId12"/>
    <p:sldLayoutId id="2147483893" r:id="rId13"/>
    <p:sldLayoutId id="2147483901" r:id="rId14"/>
    <p:sldLayoutId id="2147483902" r:id="rId15"/>
    <p:sldLayoutId id="214748390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5.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1" Type="http://schemas.openxmlformats.org/officeDocument/2006/relationships/slideLayout" Target="../slideLayouts/slideLayout1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91"/>
          <p:cNvSpPr txBox="1">
            <a:spLocks/>
          </p:cNvSpPr>
          <p:nvPr/>
        </p:nvSpPr>
        <p:spPr>
          <a:xfrm>
            <a:off x="710138" y="1795592"/>
            <a:ext cx="11244796" cy="846008"/>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800">
                <a:solidFill>
                  <a:schemeClr val="dk1"/>
                </a:solidFill>
                <a:latin typeface="Helvetica Neue"/>
                <a:ea typeface="Helvetica Neue"/>
                <a:cs typeface="Helvetica Neue"/>
                <a:sym typeface="Helvetica Neue"/>
              </a:rPr>
              <a:t>Survey Tool Review</a:t>
            </a:r>
            <a:endParaRPr lang="en-US" sz="4800">
              <a:latin typeface="Helvetica Neue"/>
              <a:ea typeface="Helvetica Neue"/>
              <a:cs typeface="Helvetica Neue"/>
              <a:sym typeface="Helvetica Neue"/>
            </a:endParaRPr>
          </a:p>
        </p:txBody>
      </p:sp>
      <p:sp>
        <p:nvSpPr>
          <p:cNvPr id="3" name="Rectangle 2"/>
          <p:cNvSpPr/>
          <p:nvPr/>
        </p:nvSpPr>
        <p:spPr>
          <a:xfrm>
            <a:off x="371470" y="1761066"/>
            <a:ext cx="204263" cy="25135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710137" y="2997195"/>
            <a:ext cx="10448929" cy="954107"/>
          </a:xfrm>
          <a:prstGeom prst="rect">
            <a:avLst/>
          </a:prstGeom>
        </p:spPr>
        <p:txBody>
          <a:bodyPr wrap="square" anchor="t">
            <a:spAutoFit/>
          </a:bodyPr>
          <a:lstStyle/>
          <a:p>
            <a:pPr>
              <a:buSzPct val="25000"/>
            </a:pPr>
            <a:r>
              <a:rPr lang="x-none" sz="2800" dirty="0">
                <a:solidFill>
                  <a:schemeClr val="dk1"/>
                </a:solidFill>
                <a:latin typeface="Helvetica Neue"/>
                <a:ea typeface="Helvetica Neue"/>
                <a:cs typeface="Helvetica Neue"/>
                <a:sym typeface="Helvetica Neue"/>
              </a:rPr>
              <a:t>Robin Harrison, robin.harrison@digital.homeoffice.gov.uk</a:t>
            </a:r>
          </a:p>
          <a:p>
            <a:pPr>
              <a:buSzPct val="25000"/>
            </a:pPr>
            <a:r>
              <a:rPr lang="x-none" sz="2800" dirty="0">
                <a:solidFill>
                  <a:schemeClr val="dk1"/>
                </a:solidFill>
                <a:latin typeface="Helvetica Neue"/>
                <a:ea typeface="Helvetica Neue"/>
                <a:cs typeface="Helvetica Neue"/>
                <a:sym typeface="Helvetica Neue"/>
              </a:rPr>
              <a:t>Sulthan Ahmed, </a:t>
            </a:r>
            <a:r>
              <a:rPr lang="x-none" sz="2800" dirty="0" smtClean="0">
                <a:solidFill>
                  <a:schemeClr val="dk1"/>
                </a:solidFill>
                <a:latin typeface="Helvetica Neue"/>
                <a:ea typeface="Helvetica Neue"/>
                <a:cs typeface="Helvetica Neue"/>
                <a:sym typeface="Helvetica Neue"/>
              </a:rPr>
              <a:t>sulthan.ahmed@digital.homeoffic</a:t>
            </a:r>
            <a:r>
              <a:rPr lang="en-GB" sz="2800" dirty="0" smtClean="0">
                <a:solidFill>
                  <a:schemeClr val="dk1"/>
                </a:solidFill>
                <a:latin typeface="Helvetica Neue"/>
                <a:ea typeface="Helvetica Neue"/>
                <a:cs typeface="Helvetica Neue"/>
                <a:sym typeface="Helvetica Neue"/>
              </a:rPr>
              <a:t>e</a:t>
            </a:r>
            <a:r>
              <a:rPr lang="x-none" sz="2800" dirty="0" smtClean="0">
                <a:solidFill>
                  <a:schemeClr val="dk1"/>
                </a:solidFill>
                <a:latin typeface="Helvetica Neue"/>
                <a:ea typeface="Helvetica Neue"/>
                <a:cs typeface="Helvetica Neue"/>
                <a:sym typeface="Helvetica Neue"/>
              </a:rPr>
              <a:t>.gov.uk</a:t>
            </a:r>
            <a:r>
              <a:rPr lang="x-none" sz="2800" dirty="0">
                <a:solidFill>
                  <a:schemeClr val="dk1"/>
                </a:solidFill>
                <a:latin typeface="Helvetica Neue"/>
                <a:ea typeface="Helvetica Neue"/>
                <a:cs typeface="Helvetica Neue"/>
                <a:sym typeface="Helvetica Neue"/>
              </a:rPr>
              <a:t> </a:t>
            </a:r>
            <a:endParaRPr lang="en-US" sz="2800" dirty="0">
              <a:latin typeface="Helvetica Neue" charset="0"/>
              <a:ea typeface="Helvetica Neue" charset="0"/>
              <a:cs typeface="Helvetica Neue" charset="0"/>
            </a:endParaRPr>
          </a:p>
        </p:txBody>
      </p:sp>
    </p:spTree>
    <p:extLst>
      <p:ext uri="{BB962C8B-B14F-4D97-AF65-F5344CB8AC3E}">
        <p14:creationId xmlns:p14="http://schemas.microsoft.com/office/powerpoint/2010/main" val="16757682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32515285"/>
              </p:ext>
            </p:extLst>
          </p:nvPr>
        </p:nvGraphicFramePr>
        <p:xfrm>
          <a:off x="1543187" y="1809750"/>
          <a:ext cx="8909451" cy="1737360"/>
        </p:xfrm>
        <a:graphic>
          <a:graphicData uri="http://schemas.openxmlformats.org/drawingml/2006/table">
            <a:tbl>
              <a:tblPr firstRow="1" bandRow="1">
                <a:tableStyleId>{C083E6E3-FA7D-4D7B-A595-EF9225AFEA82}</a:tableStyleId>
              </a:tblPr>
              <a:tblGrid>
                <a:gridCol w="2476499">
                  <a:extLst>
                    <a:ext uri="{9D8B030D-6E8A-4147-A177-3AD203B41FA5}">
                      <a16:colId xmlns:a16="http://schemas.microsoft.com/office/drawing/2014/main" xmlns="" val="20000"/>
                    </a:ext>
                  </a:extLst>
                </a:gridCol>
                <a:gridCol w="2057400">
                  <a:extLst>
                    <a:ext uri="{9D8B030D-6E8A-4147-A177-3AD203B41FA5}">
                      <a16:colId xmlns:a16="http://schemas.microsoft.com/office/drawing/2014/main" xmlns="" val="20001"/>
                    </a:ext>
                  </a:extLst>
                </a:gridCol>
                <a:gridCol w="2187776">
                  <a:extLst>
                    <a:ext uri="{9D8B030D-6E8A-4147-A177-3AD203B41FA5}">
                      <a16:colId xmlns:a16="http://schemas.microsoft.com/office/drawing/2014/main" xmlns="" val="20002"/>
                    </a:ext>
                  </a:extLst>
                </a:gridCol>
                <a:gridCol w="2187776">
                  <a:extLst>
                    <a:ext uri="{9D8B030D-6E8A-4147-A177-3AD203B41FA5}">
                      <a16:colId xmlns:a16="http://schemas.microsoft.com/office/drawing/2014/main" xmlns="" val="20003"/>
                    </a:ext>
                  </a:extLst>
                </a:gridCol>
              </a:tblGrid>
              <a:tr h="822960">
                <a:tc>
                  <a:txBody>
                    <a:bodyPr/>
                    <a:lstStyle/>
                    <a:p>
                      <a:endParaRPr lang="en-US" b="0" dirty="0">
                        <a:latin typeface="Helvetica Neue" charset="0"/>
                        <a:ea typeface="Helvetica Neue" charset="0"/>
                        <a:cs typeface="Helvetica Neue" charset="0"/>
                      </a:endParaRPr>
                    </a:p>
                  </a:txBody>
                  <a:tcPr/>
                </a:tc>
                <a:tc>
                  <a:txBody>
                    <a:bodyPr/>
                    <a:lstStyle/>
                    <a:p>
                      <a:r>
                        <a:rPr lang="x-none" sz="2400" dirty="0">
                          <a:latin typeface="Helvetica Neue"/>
                        </a:rPr>
                        <a:t>Survey Monkey</a:t>
                      </a:r>
                      <a:endParaRPr lang="x-none" sz="2400">
                        <a:latin typeface="Helvetica Neue"/>
                        <a:ea typeface="Helvetica Neue" charset="0"/>
                        <a:cs typeface="Helvetica Neue" charset="0"/>
                      </a:endParaRPr>
                    </a:p>
                  </a:txBody>
                  <a:tcPr/>
                </a:tc>
                <a:tc>
                  <a:txBody>
                    <a:bodyPr/>
                    <a:lstStyle/>
                    <a:p>
                      <a:r>
                        <a:rPr lang="x-none" sz="2400" dirty="0">
                          <a:latin typeface="Helvetica Neue"/>
                        </a:rPr>
                        <a:t>Smart Survey</a:t>
                      </a:r>
                      <a:endParaRPr lang="x-none" sz="2400">
                        <a:latin typeface="Helvetica Neue"/>
                        <a:ea typeface="Helvetica Neue" charset="0"/>
                        <a:cs typeface="Helvetica Neue" charset="0"/>
                      </a:endParaRPr>
                    </a:p>
                  </a:txBody>
                  <a:tcPr/>
                </a:tc>
                <a:tc>
                  <a:txBody>
                    <a:bodyPr/>
                    <a:lstStyle/>
                    <a:p>
                      <a:r>
                        <a:rPr lang="x-none" sz="2400" dirty="0">
                          <a:latin typeface="Helvetica Neue"/>
                        </a:rPr>
                        <a:t>Lime Survey</a:t>
                      </a:r>
                      <a:endParaRPr lang="x-none" sz="2400">
                        <a:latin typeface="Helvetica Neue"/>
                        <a:ea typeface="Helvetica Neue" charset="0"/>
                        <a:cs typeface="Helvetica Neue" charset="0"/>
                      </a:endParaRPr>
                    </a:p>
                  </a:txBody>
                  <a:tcPr/>
                </a:tc>
                <a:extLst>
                  <a:ext uri="{0D108BD9-81ED-4DB2-BD59-A6C34878D82A}">
                    <a16:rowId xmlns:a16="http://schemas.microsoft.com/office/drawing/2014/main" xmlns="" val="10000"/>
                  </a:ext>
                </a:extLst>
              </a:tr>
              <a:tr h="457200">
                <a:tc>
                  <a:txBody>
                    <a:bodyPr/>
                    <a:lstStyle/>
                    <a:p>
                      <a:r>
                        <a:rPr lang="x-none" sz="2400" dirty="0">
                          <a:latin typeface="Helvetica Neue"/>
                        </a:rPr>
                        <a:t>Documentation</a:t>
                      </a:r>
                      <a:endParaRPr lang="x-none" sz="2400" dirty="0">
                        <a:latin typeface="Helvetica Neue"/>
                        <a:ea typeface="Helvetica Neue" charset="0"/>
                        <a:cs typeface="Helvetica Neue" charset="0"/>
                      </a:endParaRPr>
                    </a:p>
                  </a:txBody>
                  <a:tcPr/>
                </a:tc>
                <a:tc>
                  <a:txBody>
                    <a:bodyPr/>
                    <a:lstStyle/>
                    <a:p>
                      <a:r>
                        <a:rPr lang="x-none" sz="2400" dirty="0">
                          <a:latin typeface="Helvetica Neue"/>
                        </a:rPr>
                        <a:t>Very Good</a:t>
                      </a:r>
                      <a:endParaRPr lang="x-none" sz="2400">
                        <a:latin typeface="Helvetica Neue"/>
                        <a:ea typeface="Helvetica Neue" charset="0"/>
                        <a:cs typeface="Helvetica Neue" charset="0"/>
                      </a:endParaRPr>
                    </a:p>
                  </a:txBody>
                  <a:tcPr/>
                </a:tc>
                <a:tc>
                  <a:txBody>
                    <a:bodyPr/>
                    <a:lstStyle/>
                    <a:p>
                      <a:r>
                        <a:rPr lang="x-none" sz="2400" dirty="0">
                          <a:latin typeface="Helvetica Neue"/>
                        </a:rPr>
                        <a:t>Good</a:t>
                      </a:r>
                      <a:endParaRPr lang="x-none" sz="2400">
                        <a:latin typeface="Helvetica Neue"/>
                        <a:ea typeface="Helvetica Neue" charset="0"/>
                        <a:cs typeface="Helvetica Neue" charset="0"/>
                      </a:endParaRPr>
                    </a:p>
                  </a:txBody>
                  <a:tcPr/>
                </a:tc>
                <a:tc>
                  <a:txBody>
                    <a:bodyPr/>
                    <a:lstStyle/>
                    <a:p>
                      <a:r>
                        <a:rPr lang="x-none" sz="2400" dirty="0">
                          <a:latin typeface="Helvetica Neue"/>
                        </a:rPr>
                        <a:t>Poor</a:t>
                      </a:r>
                      <a:endParaRPr lang="x-none" sz="2400">
                        <a:latin typeface="Helvetica Neue"/>
                        <a:ea typeface="Helvetica Neue" charset="0"/>
                        <a:cs typeface="Helvetica Neue" charset="0"/>
                      </a:endParaRPr>
                    </a:p>
                  </a:txBody>
                  <a:tcPr/>
                </a:tc>
                <a:extLst>
                  <a:ext uri="{0D108BD9-81ED-4DB2-BD59-A6C34878D82A}">
                    <a16:rowId xmlns:a16="http://schemas.microsoft.com/office/drawing/2014/main" xmlns="" val="10002"/>
                  </a:ext>
                </a:extLst>
              </a:tr>
              <a:tr h="457200">
                <a:tc>
                  <a:txBody>
                    <a:bodyPr/>
                    <a:lstStyle/>
                    <a:p>
                      <a:r>
                        <a:rPr lang="x-none" sz="2400" dirty="0">
                          <a:latin typeface="Helvetica Neue"/>
                        </a:rPr>
                        <a:t>Community</a:t>
                      </a:r>
                      <a:endParaRPr lang="x-none" sz="2400">
                        <a:latin typeface="Helvetica Neue"/>
                        <a:ea typeface="Helvetica Neue" charset="0"/>
                        <a:cs typeface="Helvetica Neue" charset="0"/>
                      </a:endParaRPr>
                    </a:p>
                  </a:txBody>
                  <a:tcPr/>
                </a:tc>
                <a:tc>
                  <a:txBody>
                    <a:bodyPr/>
                    <a:lstStyle/>
                    <a:p>
                      <a:r>
                        <a:rPr lang="x-none" sz="2400" dirty="0">
                          <a:latin typeface="Helvetica Neue"/>
                        </a:rPr>
                        <a:t>Very Good</a:t>
                      </a:r>
                      <a:endParaRPr lang="x-none" sz="2400">
                        <a:latin typeface="Helvetica Neue"/>
                        <a:ea typeface="Helvetica Neue" charset="0"/>
                        <a:cs typeface="Helvetica Neue" charset="0"/>
                      </a:endParaRPr>
                    </a:p>
                  </a:txBody>
                  <a:tcPr/>
                </a:tc>
                <a:tc>
                  <a:txBody>
                    <a:bodyPr/>
                    <a:lstStyle/>
                    <a:p>
                      <a:r>
                        <a:rPr lang="x-none" sz="2400" dirty="0">
                          <a:latin typeface="Helvetica Neue"/>
                        </a:rPr>
                        <a:t>None</a:t>
                      </a:r>
                      <a:endParaRPr lang="x-none" sz="2400">
                        <a:latin typeface="Helvetica Neue"/>
                        <a:ea typeface="Helvetica Neue" charset="0"/>
                        <a:cs typeface="Helvetica Neue" charset="0"/>
                      </a:endParaRPr>
                    </a:p>
                  </a:txBody>
                  <a:tcPr/>
                </a:tc>
                <a:tc>
                  <a:txBody>
                    <a:bodyPr/>
                    <a:lstStyle/>
                    <a:p>
                      <a:r>
                        <a:rPr lang="x-none" sz="2400" dirty="0">
                          <a:latin typeface="Helvetica Neue"/>
                        </a:rPr>
                        <a:t>Fair</a:t>
                      </a:r>
                      <a:endParaRPr lang="x-none" sz="2400" dirty="0">
                        <a:latin typeface="Helvetica Neue"/>
                        <a:ea typeface="Helvetica Neue" charset="0"/>
                        <a:cs typeface="Helvetica Neue" charset="0"/>
                      </a:endParaRPr>
                    </a:p>
                  </a:txBody>
                  <a:tcPr/>
                </a:tc>
                <a:extLst>
                  <a:ext uri="{0D108BD9-81ED-4DB2-BD59-A6C34878D82A}">
                    <a16:rowId xmlns:a16="http://schemas.microsoft.com/office/drawing/2014/main" xmlns="" val="1423753767"/>
                  </a:ext>
                </a:extLst>
              </a:tr>
            </a:tbl>
          </a:graphicData>
        </a:graphic>
      </p:graphicFrame>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000">
                <a:latin typeface="Helvetica Neue" charset="0"/>
                <a:ea typeface="Helvetica Neue" charset="0"/>
                <a:cs typeface="Helvetica Neue" charset="0"/>
              </a:rPr>
              <a:t>Survey Creation &amp; Customisation</a:t>
            </a:r>
          </a:p>
        </p:txBody>
      </p:sp>
    </p:spTree>
    <p:extLst>
      <p:ext uri="{BB962C8B-B14F-4D97-AF65-F5344CB8AC3E}">
        <p14:creationId xmlns:p14="http://schemas.microsoft.com/office/powerpoint/2010/main" val="5565777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4000" dirty="0" smtClean="0">
                <a:latin typeface="Helvetica Neue" charset="0"/>
                <a:ea typeface="Helvetica Neue" charset="0"/>
                <a:cs typeface="Helvetica Neue" charset="0"/>
              </a:rPr>
              <a:t>Survey </a:t>
            </a:r>
            <a:r>
              <a:rPr lang="en-GB" sz="4000" dirty="0">
                <a:latin typeface="Helvetica Neue" charset="0"/>
                <a:ea typeface="Helvetica Neue" charset="0"/>
                <a:cs typeface="Helvetica Neue" charset="0"/>
              </a:rPr>
              <a:t>Monkey - Creation</a:t>
            </a:r>
            <a:endParaRPr lang="x-none" sz="4000" dirty="0">
              <a:latin typeface="Helvetica Neue" charset="0"/>
              <a:ea typeface="Helvetica Neue" charset="0"/>
              <a:cs typeface="Helvetica Neue" charset="0"/>
            </a:endParaRPr>
          </a:p>
        </p:txBody>
      </p:sp>
    </p:spTree>
    <p:extLst>
      <p:ext uri="{BB962C8B-B14F-4D97-AF65-F5344CB8AC3E}">
        <p14:creationId xmlns:p14="http://schemas.microsoft.com/office/powerpoint/2010/main" val="19042186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4000" dirty="0" smtClean="0">
                <a:latin typeface="Helvetica Neue" charset="0"/>
                <a:ea typeface="Helvetica Neue" charset="0"/>
                <a:cs typeface="Helvetica Neue" charset="0"/>
              </a:rPr>
              <a:t>Smart </a:t>
            </a:r>
            <a:r>
              <a:rPr lang="en-GB" sz="4000" dirty="0">
                <a:latin typeface="Helvetica Neue" charset="0"/>
                <a:ea typeface="Helvetica Neue" charset="0"/>
                <a:cs typeface="Helvetica Neue" charset="0"/>
              </a:rPr>
              <a:t>Survey - Creation</a:t>
            </a:r>
            <a:endParaRPr lang="x-none" sz="4000" dirty="0">
              <a:latin typeface="Helvetica Neue" charset="0"/>
              <a:ea typeface="Helvetica Neue" charset="0"/>
              <a:cs typeface="Helvetica Neue" charset="0"/>
            </a:endParaRPr>
          </a:p>
        </p:txBody>
      </p:sp>
    </p:spTree>
    <p:extLst>
      <p:ext uri="{BB962C8B-B14F-4D97-AF65-F5344CB8AC3E}">
        <p14:creationId xmlns:p14="http://schemas.microsoft.com/office/powerpoint/2010/main" val="12244353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4000" dirty="0" smtClean="0">
                <a:latin typeface="Helvetica Neue" charset="0"/>
                <a:ea typeface="Helvetica Neue" charset="0"/>
                <a:cs typeface="Helvetica Neue" charset="0"/>
              </a:rPr>
              <a:t>Lime </a:t>
            </a:r>
            <a:r>
              <a:rPr lang="en-GB" sz="4000" dirty="0">
                <a:latin typeface="Helvetica Neue" charset="0"/>
                <a:ea typeface="Helvetica Neue" charset="0"/>
                <a:cs typeface="Helvetica Neue" charset="0"/>
              </a:rPr>
              <a:t>Survey </a:t>
            </a:r>
            <a:r>
              <a:rPr lang="mr-IN" sz="4000" dirty="0" smtClean="0">
                <a:latin typeface="Helvetica Neue" charset="0"/>
                <a:ea typeface="Helvetica Neue" charset="0"/>
                <a:cs typeface="Helvetica Neue" charset="0"/>
              </a:rPr>
              <a:t>–</a:t>
            </a:r>
            <a:r>
              <a:rPr lang="en-GB" sz="4000" dirty="0" smtClean="0">
                <a:latin typeface="Helvetica Neue" charset="0"/>
                <a:ea typeface="Helvetica Neue" charset="0"/>
                <a:cs typeface="Helvetica Neue" charset="0"/>
              </a:rPr>
              <a:t> Creation</a:t>
            </a:r>
          </a:p>
          <a:p>
            <a:pPr>
              <a:buSzPct val="25000"/>
            </a:pPr>
            <a:endParaRPr lang="x-none" sz="4000" dirty="0">
              <a:latin typeface="Helvetica Neue" charset="0"/>
              <a:ea typeface="Helvetica Neue" charset="0"/>
              <a:cs typeface="Helvetica Neue" charset="0"/>
            </a:endParaRPr>
          </a:p>
        </p:txBody>
      </p:sp>
    </p:spTree>
    <p:extLst>
      <p:ext uri="{BB962C8B-B14F-4D97-AF65-F5344CB8AC3E}">
        <p14:creationId xmlns:p14="http://schemas.microsoft.com/office/powerpoint/2010/main" val="13343238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4000" dirty="0" smtClean="0">
                <a:latin typeface="Helvetica Neue" charset="0"/>
                <a:ea typeface="Helvetica Neue" charset="0"/>
                <a:cs typeface="Helvetica Neue" charset="0"/>
              </a:rPr>
              <a:t>Survey </a:t>
            </a:r>
            <a:r>
              <a:rPr lang="en-GB" sz="4000" dirty="0" smtClean="0">
                <a:latin typeface="Helvetica Neue" charset="0"/>
                <a:ea typeface="Helvetica Neue" charset="0"/>
                <a:cs typeface="Helvetica Neue" charset="0"/>
              </a:rPr>
              <a:t>Monkey - Skip Logic</a:t>
            </a:r>
            <a:endParaRPr lang="x-none" sz="4000" dirty="0">
              <a:latin typeface="Helvetica Neue" charset="0"/>
              <a:ea typeface="Helvetica Neue" charset="0"/>
              <a:cs typeface="Helvetica Neue" charset="0"/>
            </a:endParaRPr>
          </a:p>
        </p:txBody>
      </p:sp>
    </p:spTree>
    <p:extLst>
      <p:ext uri="{BB962C8B-B14F-4D97-AF65-F5344CB8AC3E}">
        <p14:creationId xmlns:p14="http://schemas.microsoft.com/office/powerpoint/2010/main" val="15632591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4000" dirty="0" smtClean="0">
                <a:latin typeface="Helvetica Neue" charset="0"/>
                <a:ea typeface="Helvetica Neue" charset="0"/>
                <a:cs typeface="Helvetica Neue" charset="0"/>
              </a:rPr>
              <a:t>Smart </a:t>
            </a:r>
            <a:r>
              <a:rPr lang="en-GB" sz="4000" dirty="0">
                <a:latin typeface="Helvetica Neue" charset="0"/>
                <a:ea typeface="Helvetica Neue" charset="0"/>
                <a:cs typeface="Helvetica Neue" charset="0"/>
              </a:rPr>
              <a:t>Survey - Skip Logic</a:t>
            </a:r>
            <a:endParaRPr lang="x-none" sz="4000" dirty="0">
              <a:latin typeface="Helvetica Neue" charset="0"/>
              <a:ea typeface="Helvetica Neue" charset="0"/>
              <a:cs typeface="Helvetica Neue" charset="0"/>
            </a:endParaRPr>
          </a:p>
        </p:txBody>
      </p:sp>
    </p:spTree>
    <p:extLst>
      <p:ext uri="{BB962C8B-B14F-4D97-AF65-F5344CB8AC3E}">
        <p14:creationId xmlns:p14="http://schemas.microsoft.com/office/powerpoint/2010/main" val="5472011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4000" dirty="0" smtClean="0">
                <a:latin typeface="Helvetica Neue" charset="0"/>
                <a:ea typeface="Helvetica Neue" charset="0"/>
                <a:cs typeface="Helvetica Neue" charset="0"/>
              </a:rPr>
              <a:t>Lime </a:t>
            </a:r>
            <a:r>
              <a:rPr lang="en-GB" sz="4000" dirty="0">
                <a:latin typeface="Helvetica Neue" charset="0"/>
                <a:ea typeface="Helvetica Neue" charset="0"/>
                <a:cs typeface="Helvetica Neue" charset="0"/>
              </a:rPr>
              <a:t>Survey - Skip Logic</a:t>
            </a:r>
            <a:endParaRPr lang="x-none" sz="4000" dirty="0">
              <a:latin typeface="Helvetica Neue" charset="0"/>
              <a:ea typeface="Helvetica Neue" charset="0"/>
              <a:cs typeface="Helvetica Neue" charset="0"/>
            </a:endParaRPr>
          </a:p>
        </p:txBody>
      </p:sp>
    </p:spTree>
    <p:extLst>
      <p:ext uri="{BB962C8B-B14F-4D97-AF65-F5344CB8AC3E}">
        <p14:creationId xmlns:p14="http://schemas.microsoft.com/office/powerpoint/2010/main" val="44031265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989883881"/>
              </p:ext>
            </p:extLst>
          </p:nvPr>
        </p:nvGraphicFramePr>
        <p:xfrm>
          <a:off x="1543187" y="1809750"/>
          <a:ext cx="8909451" cy="3642359"/>
        </p:xfrm>
        <a:graphic>
          <a:graphicData uri="http://schemas.openxmlformats.org/drawingml/2006/table">
            <a:tbl>
              <a:tblPr firstRow="1" bandRow="1">
                <a:tableStyleId>{C083E6E3-FA7D-4D7B-A595-EF9225AFEA82}</a:tableStyleId>
              </a:tblPr>
              <a:tblGrid>
                <a:gridCol w="2476499">
                  <a:extLst>
                    <a:ext uri="{9D8B030D-6E8A-4147-A177-3AD203B41FA5}">
                      <a16:colId xmlns:a16="http://schemas.microsoft.com/office/drawing/2014/main" xmlns="" val="20000"/>
                    </a:ext>
                  </a:extLst>
                </a:gridCol>
                <a:gridCol w="2057400">
                  <a:extLst>
                    <a:ext uri="{9D8B030D-6E8A-4147-A177-3AD203B41FA5}">
                      <a16:colId xmlns:a16="http://schemas.microsoft.com/office/drawing/2014/main" xmlns="" val="20001"/>
                    </a:ext>
                  </a:extLst>
                </a:gridCol>
                <a:gridCol w="2187776">
                  <a:extLst>
                    <a:ext uri="{9D8B030D-6E8A-4147-A177-3AD203B41FA5}">
                      <a16:colId xmlns:a16="http://schemas.microsoft.com/office/drawing/2014/main" xmlns="" val="20002"/>
                    </a:ext>
                  </a:extLst>
                </a:gridCol>
                <a:gridCol w="2187776">
                  <a:extLst>
                    <a:ext uri="{9D8B030D-6E8A-4147-A177-3AD203B41FA5}">
                      <a16:colId xmlns:a16="http://schemas.microsoft.com/office/drawing/2014/main" xmlns="" val="20003"/>
                    </a:ext>
                  </a:extLst>
                </a:gridCol>
              </a:tblGrid>
              <a:tr h="944880">
                <a:tc>
                  <a:txBody>
                    <a:bodyPr/>
                    <a:lstStyle/>
                    <a:p>
                      <a:endParaRPr lang="en-US" b="0" dirty="0">
                        <a:latin typeface="Helvetica Neue" charset="0"/>
                        <a:ea typeface="Helvetica Neue" charset="0"/>
                        <a:cs typeface="Helvetica Neue" charset="0"/>
                      </a:endParaRPr>
                    </a:p>
                  </a:txBody>
                  <a:tcPr/>
                </a:tc>
                <a:tc>
                  <a:txBody>
                    <a:bodyPr/>
                    <a:lstStyle/>
                    <a:p>
                      <a:r>
                        <a:rPr lang="x-none" sz="2400" dirty="0">
                          <a:latin typeface="Helvetica Neue"/>
                        </a:rPr>
                        <a:t>Survey Monkey</a:t>
                      </a:r>
                      <a:endParaRPr lang="en-US" sz="2400" dirty="0">
                        <a:latin typeface="Helvetica Neue"/>
                        <a:ea typeface="Helvetica Neue" charset="0"/>
                        <a:cs typeface="Helvetica Neue" charset="0"/>
                      </a:endParaRPr>
                    </a:p>
                  </a:txBody>
                  <a:tcPr/>
                </a:tc>
                <a:tc>
                  <a:txBody>
                    <a:bodyPr/>
                    <a:lstStyle/>
                    <a:p>
                      <a:r>
                        <a:rPr lang="x-none" sz="2400" dirty="0">
                          <a:latin typeface="Helvetica Neue"/>
                        </a:rPr>
                        <a:t>Smart Survey</a:t>
                      </a:r>
                      <a:endParaRPr lang="en-US" sz="2400">
                        <a:latin typeface="Helvetica Neue"/>
                        <a:ea typeface="Helvetica Neue" charset="0"/>
                        <a:cs typeface="Helvetica Neue" charset="0"/>
                      </a:endParaRPr>
                    </a:p>
                  </a:txBody>
                  <a:tcPr/>
                </a:tc>
                <a:tc>
                  <a:txBody>
                    <a:bodyPr/>
                    <a:lstStyle/>
                    <a:p>
                      <a:r>
                        <a:rPr lang="x-none" sz="2400" dirty="0">
                          <a:latin typeface="Helvetica Neue"/>
                        </a:rPr>
                        <a:t>Lime Survey</a:t>
                      </a:r>
                      <a:endParaRPr lang="en-US" sz="2400">
                        <a:latin typeface="Helvetica Neue"/>
                        <a:ea typeface="Helvetica Neue" charset="0"/>
                        <a:cs typeface="Helvetica Neue" charset="0"/>
                      </a:endParaRPr>
                    </a:p>
                  </a:txBody>
                  <a:tcPr/>
                </a:tc>
                <a:extLst>
                  <a:ext uri="{0D108BD9-81ED-4DB2-BD59-A6C34878D82A}">
                    <a16:rowId xmlns:a16="http://schemas.microsoft.com/office/drawing/2014/main" xmlns="" val="10000"/>
                  </a:ext>
                </a:extLst>
              </a:tr>
              <a:tr h="518160">
                <a:tc>
                  <a:txBody>
                    <a:bodyPr/>
                    <a:lstStyle/>
                    <a:p>
                      <a:r>
                        <a:rPr lang="x-none" sz="2400" dirty="0">
                          <a:latin typeface="Helvetica Neue"/>
                        </a:rPr>
                        <a:t>Usability</a:t>
                      </a:r>
                      <a:endParaRPr lang="en-US" sz="2400">
                        <a:latin typeface="Helvetica Neue"/>
                        <a:ea typeface="Helvetica Neue" charset="0"/>
                        <a:cs typeface="Helvetica Neue" charset="0"/>
                      </a:endParaRPr>
                    </a:p>
                  </a:txBody>
                  <a:tcPr/>
                </a:tc>
                <a:tc>
                  <a:txBody>
                    <a:bodyPr/>
                    <a:lstStyle/>
                    <a:p>
                      <a:r>
                        <a:rPr lang="x-none" sz="2400" dirty="0">
                          <a:latin typeface="Helvetica Neue"/>
                        </a:rPr>
                        <a:t>Good</a:t>
                      </a:r>
                      <a:endParaRPr lang="en-US" sz="2400">
                        <a:latin typeface="Helvetica Neue"/>
                        <a:ea typeface="Helvetica Neue" charset="0"/>
                        <a:cs typeface="Helvetica Neue" charset="0"/>
                      </a:endParaRPr>
                    </a:p>
                  </a:txBody>
                  <a:tcPr/>
                </a:tc>
                <a:tc>
                  <a:txBody>
                    <a:bodyPr/>
                    <a:lstStyle/>
                    <a:p>
                      <a:r>
                        <a:rPr lang="x-none" sz="2400" dirty="0">
                          <a:latin typeface="Helvetica Neue"/>
                        </a:rPr>
                        <a:t>Good</a:t>
                      </a:r>
                      <a:endParaRPr lang="en-US" sz="2400">
                        <a:latin typeface="Helvetica Neue"/>
                        <a:ea typeface="Helvetica Neue" charset="0"/>
                        <a:cs typeface="Helvetica Neue" charset="0"/>
                      </a:endParaRPr>
                    </a:p>
                  </a:txBody>
                  <a:tcPr/>
                </a:tc>
                <a:tc>
                  <a:txBody>
                    <a:bodyPr/>
                    <a:lstStyle/>
                    <a:p>
                      <a:r>
                        <a:rPr lang="x-none" sz="2400" dirty="0">
                          <a:latin typeface="Helvetica Neue"/>
                        </a:rPr>
                        <a:t>Fair</a:t>
                      </a:r>
                      <a:endParaRPr lang="en-US" sz="2400">
                        <a:latin typeface="Helvetica Neue"/>
                        <a:ea typeface="Helvetica Neue" charset="0"/>
                        <a:cs typeface="Helvetica Neue" charset="0"/>
                      </a:endParaRPr>
                    </a:p>
                  </a:txBody>
                  <a:tcPr/>
                </a:tc>
                <a:extLst>
                  <a:ext uri="{0D108BD9-81ED-4DB2-BD59-A6C34878D82A}">
                    <a16:rowId xmlns:a16="http://schemas.microsoft.com/office/drawing/2014/main" xmlns="" val="10001"/>
                  </a:ext>
                </a:extLst>
              </a:tr>
              <a:tr h="590549">
                <a:tc>
                  <a:txBody>
                    <a:bodyPr/>
                    <a:lstStyle/>
                    <a:p>
                      <a:r>
                        <a:rPr lang="x-none" sz="2400" dirty="0">
                          <a:latin typeface="Helvetica Neue"/>
                        </a:rPr>
                        <a:t>Graphs/ Charts</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extLst>
                  <a:ext uri="{0D108BD9-81ED-4DB2-BD59-A6C34878D82A}">
                    <a16:rowId xmlns:a16="http://schemas.microsoft.com/office/drawing/2014/main" xmlns="" val="10002"/>
                  </a:ext>
                </a:extLst>
              </a:tr>
              <a:tr h="552450">
                <a:tc>
                  <a:txBody>
                    <a:bodyPr/>
                    <a:lstStyle/>
                    <a:p>
                      <a:r>
                        <a:rPr lang="x-none" sz="2400" dirty="0">
                          <a:latin typeface="Helvetica Neue"/>
                        </a:rPr>
                        <a:t>Digital Inclusion</a:t>
                      </a:r>
                      <a:endParaRPr lang="en-US" sz="2400">
                        <a:latin typeface="Helvetica Neue"/>
                        <a:ea typeface="Helvetica Neue" charset="0"/>
                        <a:cs typeface="Helvetica Neue" charset="0"/>
                      </a:endParaRPr>
                    </a:p>
                  </a:txBody>
                  <a:tcPr/>
                </a:tc>
                <a:tc>
                  <a:txBody>
                    <a:bodyPr/>
                    <a:lstStyle/>
                    <a:p>
                      <a:r>
                        <a:rPr lang="x-none" sz="2400" dirty="0">
                          <a:latin typeface="Helvetica Neue"/>
                        </a:rPr>
                        <a:t>API / Excel</a:t>
                      </a:r>
                      <a:endParaRPr lang="en-US" sz="2400">
                        <a:latin typeface="Helvetica Neue"/>
                        <a:ea typeface="Helvetica Neue" charset="0"/>
                        <a:cs typeface="Helvetica Neue" charset="0"/>
                      </a:endParaRPr>
                    </a:p>
                  </a:txBody>
                  <a:tcPr/>
                </a:tc>
                <a:tc>
                  <a:txBody>
                    <a:bodyPr/>
                    <a:lstStyle/>
                    <a:p>
                      <a:r>
                        <a:rPr lang="x-none" sz="2400" dirty="0">
                          <a:latin typeface="Helvetica Neue"/>
                        </a:rPr>
                        <a:t>API / Excel</a:t>
                      </a:r>
                      <a:endParaRPr lang="en-US" sz="2400">
                        <a:latin typeface="Helvetica Neue"/>
                        <a:ea typeface="Helvetica Neue" charset="0"/>
                        <a:cs typeface="Helvetica Neue" charset="0"/>
                      </a:endParaRPr>
                    </a:p>
                  </a:txBody>
                  <a:tcPr/>
                </a:tc>
                <a:tc>
                  <a:txBody>
                    <a:bodyPr/>
                    <a:lstStyle/>
                    <a:p>
                      <a:r>
                        <a:rPr lang="x-none" sz="2400" dirty="0">
                          <a:latin typeface="Helvetica Neue"/>
                        </a:rPr>
                        <a:t>API / Excel</a:t>
                      </a:r>
                      <a:endParaRPr lang="en-US" sz="2400">
                        <a:latin typeface="Helvetica Neue"/>
                        <a:ea typeface="Helvetica Neue" charset="0"/>
                        <a:cs typeface="Helvetica Neue" charset="0"/>
                      </a:endParaRPr>
                    </a:p>
                  </a:txBody>
                  <a:tcPr/>
                </a:tc>
                <a:extLst>
                  <a:ext uri="{0D108BD9-81ED-4DB2-BD59-A6C34878D82A}">
                    <a16:rowId xmlns:a16="http://schemas.microsoft.com/office/drawing/2014/main" xmlns="" val="1423753767"/>
                  </a:ext>
                </a:extLst>
              </a:tr>
              <a:tr h="518160">
                <a:tc>
                  <a:txBody>
                    <a:bodyPr/>
                    <a:lstStyle/>
                    <a:p>
                      <a:r>
                        <a:rPr lang="x-none" sz="2400" dirty="0">
                          <a:latin typeface="Helvetica Neue"/>
                        </a:rPr>
                        <a:t>Export CSV</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extLst>
                  <a:ext uri="{0D108BD9-81ED-4DB2-BD59-A6C34878D82A}">
                    <a16:rowId xmlns:a16="http://schemas.microsoft.com/office/drawing/2014/main" xmlns="" val="4156151609"/>
                  </a:ext>
                </a:extLst>
              </a:tr>
              <a:tr h="518160">
                <a:tc>
                  <a:txBody>
                    <a:bodyPr/>
                    <a:lstStyle/>
                    <a:p>
                      <a:r>
                        <a:rPr lang="x-none" sz="2400" dirty="0">
                          <a:latin typeface="Helvetica Neue"/>
                        </a:rPr>
                        <a:t>Export PDF</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tc>
                  <a:txBody>
                    <a:bodyPr/>
                    <a:lstStyle/>
                    <a:p>
                      <a:r>
                        <a:rPr lang="x-none" sz="2400" dirty="0">
                          <a:latin typeface="Helvetica Neue"/>
                        </a:rPr>
                        <a:t>No</a:t>
                      </a:r>
                      <a:endParaRPr lang="en-US" sz="2400">
                        <a:latin typeface="Helvetica Neue"/>
                        <a:ea typeface="Helvetica Neue" charset="0"/>
                        <a:cs typeface="Helvetica Neue" charset="0"/>
                      </a:endParaRPr>
                    </a:p>
                  </a:txBody>
                  <a:tcPr/>
                </a:tc>
                <a:extLst>
                  <a:ext uri="{0D108BD9-81ED-4DB2-BD59-A6C34878D82A}">
                    <a16:rowId xmlns:a16="http://schemas.microsoft.com/office/drawing/2014/main" xmlns="" val="921976910"/>
                  </a:ext>
                </a:extLst>
              </a:tr>
            </a:tbl>
          </a:graphicData>
        </a:graphic>
      </p:graphicFrame>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000">
                <a:latin typeface="Helvetica Neue" charset="0"/>
                <a:ea typeface="Helvetica Neue" charset="0"/>
                <a:cs typeface="Helvetica Neue" charset="0"/>
              </a:rPr>
              <a:t>Reporting</a:t>
            </a:r>
          </a:p>
        </p:txBody>
      </p:sp>
    </p:spTree>
    <p:extLst>
      <p:ext uri="{BB962C8B-B14F-4D97-AF65-F5344CB8AC3E}">
        <p14:creationId xmlns:p14="http://schemas.microsoft.com/office/powerpoint/2010/main" val="7347311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4000" dirty="0" smtClean="0">
                <a:latin typeface="Helvetica Neue" charset="0"/>
                <a:ea typeface="Helvetica Neue" charset="0"/>
                <a:cs typeface="Helvetica Neue" charset="0"/>
              </a:rPr>
              <a:t>Survey </a:t>
            </a:r>
            <a:r>
              <a:rPr lang="en-GB" sz="4000" dirty="0" smtClean="0">
                <a:latin typeface="Helvetica Neue" charset="0"/>
                <a:ea typeface="Helvetica Neue" charset="0"/>
                <a:cs typeface="Helvetica Neue" charset="0"/>
              </a:rPr>
              <a:t>Monkey - Reporting</a:t>
            </a:r>
            <a:endParaRPr lang="x-none" sz="4000" dirty="0">
              <a:latin typeface="Helvetica Neue" charset="0"/>
              <a:ea typeface="Helvetica Neue" charset="0"/>
              <a:cs typeface="Helvetica Neue" charset="0"/>
            </a:endParaRPr>
          </a:p>
        </p:txBody>
      </p:sp>
    </p:spTree>
    <p:extLst>
      <p:ext uri="{BB962C8B-B14F-4D97-AF65-F5344CB8AC3E}">
        <p14:creationId xmlns:p14="http://schemas.microsoft.com/office/powerpoint/2010/main" val="194713835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4000" dirty="0" smtClean="0">
                <a:latin typeface="Helvetica Neue" charset="0"/>
                <a:ea typeface="Helvetica Neue" charset="0"/>
                <a:cs typeface="Helvetica Neue" charset="0"/>
              </a:rPr>
              <a:t>Smart </a:t>
            </a:r>
            <a:r>
              <a:rPr lang="en-GB" sz="4000" dirty="0">
                <a:latin typeface="Helvetica Neue" charset="0"/>
                <a:ea typeface="Helvetica Neue" charset="0"/>
                <a:cs typeface="Helvetica Neue" charset="0"/>
              </a:rPr>
              <a:t>Survey - Reporting</a:t>
            </a:r>
            <a:endParaRPr lang="x-none" sz="4000" dirty="0">
              <a:latin typeface="Helvetica Neue" charset="0"/>
              <a:ea typeface="Helvetica Neue" charset="0"/>
              <a:cs typeface="Helvetica Neue" charset="0"/>
            </a:endParaRPr>
          </a:p>
        </p:txBody>
      </p:sp>
    </p:spTree>
    <p:extLst>
      <p:ext uri="{BB962C8B-B14F-4D97-AF65-F5344CB8AC3E}">
        <p14:creationId xmlns:p14="http://schemas.microsoft.com/office/powerpoint/2010/main" val="13475048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91"/>
          <p:cNvSpPr txBox="1">
            <a:spLocks/>
          </p:cNvSpPr>
          <p:nvPr/>
        </p:nvSpPr>
        <p:spPr>
          <a:xfrm>
            <a:off x="442909" y="820343"/>
            <a:ext cx="10958513"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Evaluate survey tools for use in:</a:t>
            </a:r>
            <a:endParaRPr lang="en-US" sz="3600">
              <a:latin typeface="Helvetica Neue" charset="0"/>
              <a:ea typeface="Helvetica Neue" charset="0"/>
              <a:cs typeface="Helvetica Neue" charset="0"/>
            </a:endParaRPr>
          </a:p>
        </p:txBody>
      </p:sp>
      <p:sp>
        <p:nvSpPr>
          <p:cNvPr id="3" name="Shape 91"/>
          <p:cNvSpPr txBox="1">
            <a:spLocks/>
          </p:cNvSpPr>
          <p:nvPr/>
        </p:nvSpPr>
        <p:spPr>
          <a:xfrm>
            <a:off x="442909" y="1922843"/>
            <a:ext cx="10958513" cy="3575432"/>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lnSpc>
                <a:spcPct val="150000"/>
              </a:lnSpc>
              <a:buSzPct val="100000"/>
              <a:buFont typeface="Arial" panose="020B0604020202020204" pitchFamily="34" charset="0"/>
              <a:buChar char="•"/>
            </a:pPr>
            <a:r>
              <a:rPr lang="x-none" sz="3600">
                <a:latin typeface="Helvetica Neue" charset="0"/>
                <a:ea typeface="Helvetica Neue" charset="0"/>
                <a:cs typeface="Helvetica Neue" charset="0"/>
              </a:rPr>
              <a:t>the wider Home Office</a:t>
            </a:r>
            <a:endParaRPr lang="en-US" sz="3600">
              <a:latin typeface="Helvetica Neue" charset="0"/>
              <a:ea typeface="Helvetica Neue" charset="0"/>
              <a:cs typeface="Helvetica Neue" charset="0"/>
            </a:endParaRPr>
          </a:p>
          <a:p>
            <a:pPr marL="571500" indent="-571500">
              <a:lnSpc>
                <a:spcPct val="150000"/>
              </a:lnSpc>
              <a:buSzPct val="100000"/>
              <a:buFont typeface="Arial" panose="020B0604020202020204" pitchFamily="34" charset="0"/>
              <a:buChar char="•"/>
            </a:pPr>
            <a:r>
              <a:rPr lang="x-none" sz="3600">
                <a:latin typeface="Helvetica Neue" charset="0"/>
                <a:ea typeface="Helvetica Neue" charset="0"/>
                <a:cs typeface="Helvetica Neue" charset="0"/>
              </a:rPr>
              <a:t>the Digital Inclusion survey</a:t>
            </a:r>
          </a:p>
        </p:txBody>
      </p:sp>
    </p:spTree>
    <p:extLst>
      <p:ext uri="{BB962C8B-B14F-4D97-AF65-F5344CB8AC3E}">
        <p14:creationId xmlns:p14="http://schemas.microsoft.com/office/powerpoint/2010/main" val="203796085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4000" smtClean="0">
                <a:latin typeface="Helvetica Neue" charset="0"/>
                <a:ea typeface="Helvetica Neue" charset="0"/>
                <a:cs typeface="Helvetica Neue" charset="0"/>
              </a:rPr>
              <a:t>Lime </a:t>
            </a:r>
            <a:r>
              <a:rPr lang="en-GB" sz="4000">
                <a:latin typeface="Helvetica Neue" charset="0"/>
                <a:ea typeface="Helvetica Neue" charset="0"/>
                <a:cs typeface="Helvetica Neue" charset="0"/>
              </a:rPr>
              <a:t>Survey - Reporting</a:t>
            </a:r>
            <a:endParaRPr lang="x-none" sz="4000" dirty="0">
              <a:latin typeface="Helvetica Neue" charset="0"/>
              <a:ea typeface="Helvetica Neue" charset="0"/>
              <a:cs typeface="Helvetica Neue" charset="0"/>
            </a:endParaRPr>
          </a:p>
        </p:txBody>
      </p:sp>
    </p:spTree>
    <p:extLst>
      <p:ext uri="{BB962C8B-B14F-4D97-AF65-F5344CB8AC3E}">
        <p14:creationId xmlns:p14="http://schemas.microsoft.com/office/powerpoint/2010/main" val="4683950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02895675"/>
              </p:ext>
            </p:extLst>
          </p:nvPr>
        </p:nvGraphicFramePr>
        <p:xfrm>
          <a:off x="1543187" y="1809750"/>
          <a:ext cx="8909451" cy="3566160"/>
        </p:xfrm>
        <a:graphic>
          <a:graphicData uri="http://schemas.openxmlformats.org/drawingml/2006/table">
            <a:tbl>
              <a:tblPr firstRow="1" bandRow="1">
                <a:tableStyleId>{C083E6E3-FA7D-4D7B-A595-EF9225AFEA82}</a:tableStyleId>
              </a:tblPr>
              <a:tblGrid>
                <a:gridCol w="2476499">
                  <a:extLst>
                    <a:ext uri="{9D8B030D-6E8A-4147-A177-3AD203B41FA5}">
                      <a16:colId xmlns:a16="http://schemas.microsoft.com/office/drawing/2014/main" xmlns="" val="20000"/>
                    </a:ext>
                  </a:extLst>
                </a:gridCol>
                <a:gridCol w="2057400">
                  <a:extLst>
                    <a:ext uri="{9D8B030D-6E8A-4147-A177-3AD203B41FA5}">
                      <a16:colId xmlns:a16="http://schemas.microsoft.com/office/drawing/2014/main" xmlns="" val="20001"/>
                    </a:ext>
                  </a:extLst>
                </a:gridCol>
                <a:gridCol w="2187776">
                  <a:extLst>
                    <a:ext uri="{9D8B030D-6E8A-4147-A177-3AD203B41FA5}">
                      <a16:colId xmlns:a16="http://schemas.microsoft.com/office/drawing/2014/main" xmlns="" val="20002"/>
                    </a:ext>
                  </a:extLst>
                </a:gridCol>
                <a:gridCol w="2187776">
                  <a:extLst>
                    <a:ext uri="{9D8B030D-6E8A-4147-A177-3AD203B41FA5}">
                      <a16:colId xmlns:a16="http://schemas.microsoft.com/office/drawing/2014/main" xmlns="" val="20003"/>
                    </a:ext>
                  </a:extLst>
                </a:gridCol>
              </a:tblGrid>
              <a:tr h="822960">
                <a:tc>
                  <a:txBody>
                    <a:bodyPr/>
                    <a:lstStyle/>
                    <a:p>
                      <a:endParaRPr lang="en-US" b="0" dirty="0">
                        <a:latin typeface="Helvetica Neue" charset="0"/>
                        <a:ea typeface="Helvetica Neue" charset="0"/>
                        <a:cs typeface="Helvetica Neue" charset="0"/>
                      </a:endParaRPr>
                    </a:p>
                  </a:txBody>
                  <a:tcPr/>
                </a:tc>
                <a:tc>
                  <a:txBody>
                    <a:bodyPr/>
                    <a:lstStyle/>
                    <a:p>
                      <a:r>
                        <a:rPr lang="x-none" sz="2400" dirty="0"/>
                        <a:t>Survey Monkey</a:t>
                      </a:r>
                      <a:endParaRPr lang="en-US" sz="2400" dirty="0">
                        <a:latin typeface="Helvetica Neue" charset="0"/>
                        <a:ea typeface="Helvetica Neue" charset="0"/>
                        <a:cs typeface="Helvetica Neue" charset="0"/>
                      </a:endParaRPr>
                    </a:p>
                  </a:txBody>
                  <a:tcPr/>
                </a:tc>
                <a:tc>
                  <a:txBody>
                    <a:bodyPr/>
                    <a:lstStyle/>
                    <a:p>
                      <a:r>
                        <a:rPr lang="x-none" sz="2400" dirty="0"/>
                        <a:t>Smart Survey</a:t>
                      </a:r>
                      <a:endParaRPr lang="en-US" sz="2400">
                        <a:latin typeface="Helvetica Neue" charset="0"/>
                        <a:ea typeface="Helvetica Neue" charset="0"/>
                        <a:cs typeface="Helvetica Neue" charset="0"/>
                      </a:endParaRPr>
                    </a:p>
                  </a:txBody>
                  <a:tcPr/>
                </a:tc>
                <a:tc>
                  <a:txBody>
                    <a:bodyPr/>
                    <a:lstStyle/>
                    <a:p>
                      <a:r>
                        <a:rPr lang="x-none" sz="2400" dirty="0"/>
                        <a:t>Lime Survey</a:t>
                      </a:r>
                      <a:endParaRPr lang="en-US" sz="2400">
                        <a:latin typeface="Helvetica Neue" charset="0"/>
                        <a:ea typeface="Helvetica Neue" charset="0"/>
                        <a:cs typeface="Helvetica Neue" charset="0"/>
                      </a:endParaRPr>
                    </a:p>
                  </a:txBody>
                  <a:tcPr/>
                </a:tc>
                <a:extLst>
                  <a:ext uri="{0D108BD9-81ED-4DB2-BD59-A6C34878D82A}">
                    <a16:rowId xmlns:a16="http://schemas.microsoft.com/office/drawing/2014/main" xmlns="" val="10000"/>
                  </a:ext>
                </a:extLst>
              </a:tr>
              <a:tr h="457200">
                <a:tc>
                  <a:txBody>
                    <a:bodyPr/>
                    <a:lstStyle/>
                    <a:p>
                      <a:r>
                        <a:rPr lang="x-none" sz="2400" dirty="0">
                          <a:latin typeface="Helvetica Neue" charset="0"/>
                          <a:ea typeface="Helvetica Neue" charset="0"/>
                          <a:cs typeface="Helvetica Neue" charset="0"/>
                        </a:rPr>
                        <a:t>Control Form</a:t>
                      </a:r>
                      <a:endParaRPr lang="en-US" sz="2400">
                        <a:latin typeface="Helvetica Neue" charset="0"/>
                        <a:ea typeface="Helvetica Neue" charset="0"/>
                        <a:cs typeface="Helvetica Neue" charset="0"/>
                      </a:endParaRPr>
                    </a:p>
                  </a:txBody>
                  <a:tcPr/>
                </a:tc>
                <a:tc>
                  <a:txBody>
                    <a:bodyPr/>
                    <a:lstStyle/>
                    <a:p>
                      <a:r>
                        <a:rPr lang="x-none" sz="2400" dirty="0"/>
                        <a:t>No</a:t>
                      </a:r>
                      <a:endParaRPr lang="en-US" sz="2400">
                        <a:latin typeface="Helvetica Neue" charset="0"/>
                        <a:ea typeface="Helvetica Neue" charset="0"/>
                        <a:cs typeface="Helvetica Neue" charset="0"/>
                      </a:endParaRPr>
                    </a:p>
                  </a:txBody>
                  <a:tcPr/>
                </a:tc>
                <a:tc>
                  <a:txBody>
                    <a:bodyPr/>
                    <a:lstStyle/>
                    <a:p>
                      <a:r>
                        <a:rPr lang="x-none" sz="2400" dirty="0"/>
                        <a:t>No</a:t>
                      </a:r>
                      <a:endParaRPr lang="en-US" sz="2400">
                        <a:latin typeface="Helvetica Neue" charset="0"/>
                        <a:ea typeface="Helvetica Neue" charset="0"/>
                        <a:cs typeface="Helvetica Neue" charset="0"/>
                      </a:endParaRPr>
                    </a:p>
                  </a:txBody>
                  <a:tcPr/>
                </a:tc>
                <a:tc>
                  <a:txBody>
                    <a:bodyPr/>
                    <a:lstStyle/>
                    <a:p>
                      <a:r>
                        <a:rPr lang="x-none" sz="2400" dirty="0"/>
                        <a:t>No</a:t>
                      </a:r>
                      <a:endParaRPr lang="en-US" sz="2400">
                        <a:latin typeface="Helvetica Neue" charset="0"/>
                        <a:ea typeface="Helvetica Neue" charset="0"/>
                        <a:cs typeface="Helvetica Neue" charset="0"/>
                      </a:endParaRPr>
                    </a:p>
                  </a:txBody>
                  <a:tcPr/>
                </a:tc>
                <a:extLst>
                  <a:ext uri="{0D108BD9-81ED-4DB2-BD59-A6C34878D82A}">
                    <a16:rowId xmlns:a16="http://schemas.microsoft.com/office/drawing/2014/main" xmlns="" val="10001"/>
                  </a:ext>
                </a:extLst>
              </a:tr>
              <a:tr h="457200">
                <a:tc>
                  <a:txBody>
                    <a:bodyPr/>
                    <a:lstStyle/>
                    <a:p>
                      <a:r>
                        <a:rPr lang="x-none" sz="2400" dirty="0"/>
                        <a:t>Ease of Use</a:t>
                      </a:r>
                      <a:endParaRPr lang="en-US" sz="2400">
                        <a:latin typeface="Helvetica Neue" charset="0"/>
                        <a:ea typeface="Helvetica Neue" charset="0"/>
                        <a:cs typeface="Helvetica Neue" charset="0"/>
                      </a:endParaRPr>
                    </a:p>
                  </a:txBody>
                  <a:tcPr/>
                </a:tc>
                <a:tc>
                  <a:txBody>
                    <a:bodyPr/>
                    <a:lstStyle/>
                    <a:p>
                      <a:r>
                        <a:rPr lang="x-none" sz="2400" dirty="0"/>
                        <a:t>Good</a:t>
                      </a:r>
                      <a:endParaRPr lang="en-US" sz="2400">
                        <a:latin typeface="Helvetica Neue" charset="0"/>
                        <a:ea typeface="Helvetica Neue" charset="0"/>
                        <a:cs typeface="Helvetica Neue" charset="0"/>
                      </a:endParaRPr>
                    </a:p>
                  </a:txBody>
                  <a:tcPr/>
                </a:tc>
                <a:tc>
                  <a:txBody>
                    <a:bodyPr/>
                    <a:lstStyle/>
                    <a:p>
                      <a:r>
                        <a:rPr lang="x-none" sz="2400" dirty="0"/>
                        <a:t>Good</a:t>
                      </a:r>
                      <a:endParaRPr lang="en-US" sz="2400">
                        <a:latin typeface="Helvetica Neue" charset="0"/>
                        <a:ea typeface="Helvetica Neue" charset="0"/>
                        <a:cs typeface="Helvetica Neue" charset="0"/>
                      </a:endParaRPr>
                    </a:p>
                  </a:txBody>
                  <a:tcPr/>
                </a:tc>
                <a:tc>
                  <a:txBody>
                    <a:bodyPr/>
                    <a:lstStyle/>
                    <a:p>
                      <a:r>
                        <a:rPr lang="x-none" sz="2400" dirty="0"/>
                        <a:t>Poor</a:t>
                      </a:r>
                      <a:endParaRPr lang="en-US" sz="2400">
                        <a:latin typeface="Helvetica Neue" charset="0"/>
                        <a:ea typeface="Helvetica Neue" charset="0"/>
                        <a:cs typeface="Helvetica Neue" charset="0"/>
                      </a:endParaRPr>
                    </a:p>
                  </a:txBody>
                  <a:tcPr/>
                </a:tc>
                <a:extLst>
                  <a:ext uri="{0D108BD9-81ED-4DB2-BD59-A6C34878D82A}">
                    <a16:rowId xmlns:a16="http://schemas.microsoft.com/office/drawing/2014/main" xmlns="" val="10002"/>
                  </a:ext>
                </a:extLst>
              </a:tr>
              <a:tr h="457200">
                <a:tc>
                  <a:txBody>
                    <a:bodyPr/>
                    <a:lstStyle/>
                    <a:p>
                      <a:r>
                        <a:rPr lang="x-none" sz="2400" dirty="0"/>
                        <a:t>Documentation</a:t>
                      </a:r>
                      <a:endParaRPr lang="en-US" sz="2400">
                        <a:latin typeface="Helvetica Neue" charset="0"/>
                        <a:ea typeface="Helvetica Neue" charset="0"/>
                        <a:cs typeface="Helvetica Neue" charset="0"/>
                      </a:endParaRPr>
                    </a:p>
                  </a:txBody>
                  <a:tcPr/>
                </a:tc>
                <a:tc>
                  <a:txBody>
                    <a:bodyPr/>
                    <a:lstStyle/>
                    <a:p>
                      <a:r>
                        <a:rPr lang="x-none" sz="2400" dirty="0"/>
                        <a:t>Very Good</a:t>
                      </a:r>
                      <a:endParaRPr lang="en-US" sz="2400">
                        <a:latin typeface="Helvetica Neue" charset="0"/>
                        <a:ea typeface="Helvetica Neue" charset="0"/>
                        <a:cs typeface="Helvetica Neue" charset="0"/>
                      </a:endParaRPr>
                    </a:p>
                  </a:txBody>
                  <a:tcPr/>
                </a:tc>
                <a:tc>
                  <a:txBody>
                    <a:bodyPr/>
                    <a:lstStyle/>
                    <a:p>
                      <a:r>
                        <a:rPr lang="x-none" sz="2400" dirty="0"/>
                        <a:t>Very Good</a:t>
                      </a:r>
                      <a:endParaRPr lang="en-US" sz="2400">
                        <a:latin typeface="Helvetica Neue" charset="0"/>
                        <a:ea typeface="Helvetica Neue" charset="0"/>
                        <a:cs typeface="Helvetica Neue" charset="0"/>
                      </a:endParaRPr>
                    </a:p>
                  </a:txBody>
                  <a:tcPr/>
                </a:tc>
                <a:tc>
                  <a:txBody>
                    <a:bodyPr/>
                    <a:lstStyle/>
                    <a:p>
                      <a:r>
                        <a:rPr lang="x-none" sz="2400" dirty="0"/>
                        <a:t>Very Poor</a:t>
                      </a:r>
                      <a:endParaRPr lang="en-US" sz="2400">
                        <a:latin typeface="Helvetica Neue" charset="0"/>
                        <a:ea typeface="Helvetica Neue" charset="0"/>
                        <a:cs typeface="Helvetica Neue" charset="0"/>
                      </a:endParaRPr>
                    </a:p>
                  </a:txBody>
                  <a:tcPr/>
                </a:tc>
                <a:extLst>
                  <a:ext uri="{0D108BD9-81ED-4DB2-BD59-A6C34878D82A}">
                    <a16:rowId xmlns:a16="http://schemas.microsoft.com/office/drawing/2014/main" xmlns="" val="1423753767"/>
                  </a:ext>
                </a:extLst>
              </a:tr>
              <a:tr h="457200">
                <a:tc>
                  <a:txBody>
                    <a:bodyPr/>
                    <a:lstStyle/>
                    <a:p>
                      <a:r>
                        <a:rPr lang="x-none" sz="2400" dirty="0">
                          <a:latin typeface="Helvetica Neue" charset="0"/>
                          <a:ea typeface="Helvetica Neue" charset="0"/>
                          <a:cs typeface="Helvetica Neue" charset="0"/>
                        </a:rPr>
                        <a:t>Format</a:t>
                      </a:r>
                      <a:endParaRPr lang="en-US" sz="2400" dirty="0">
                        <a:latin typeface="Helvetica Neue" charset="0"/>
                        <a:ea typeface="Helvetica Neue" charset="0"/>
                        <a:cs typeface="Helvetica Neue" charset="0"/>
                      </a:endParaRPr>
                    </a:p>
                  </a:txBody>
                  <a:tcPr/>
                </a:tc>
                <a:tc>
                  <a:txBody>
                    <a:bodyPr/>
                    <a:lstStyle/>
                    <a:p>
                      <a:r>
                        <a:rPr lang="x-none" sz="2400" dirty="0">
                          <a:latin typeface="Helvetica Neue" charset="0"/>
                          <a:ea typeface="Helvetica Neue" charset="0"/>
                          <a:cs typeface="Helvetica Neue" charset="0"/>
                        </a:rPr>
                        <a:t>REST</a:t>
                      </a:r>
                      <a:endParaRPr lang="en-US" sz="2400" dirty="0">
                        <a:latin typeface="Helvetica Neue" charset="0"/>
                        <a:ea typeface="Helvetica Neue" charset="0"/>
                        <a:cs typeface="Helvetica Neue" charset="0"/>
                      </a:endParaRPr>
                    </a:p>
                  </a:txBody>
                  <a:tcPr/>
                </a:tc>
                <a:tc>
                  <a:txBody>
                    <a:bodyPr/>
                    <a:lstStyle/>
                    <a:p>
                      <a:r>
                        <a:rPr lang="x-none" sz="2400" dirty="0">
                          <a:latin typeface="Helvetica Neue" charset="0"/>
                          <a:ea typeface="Helvetica Neue" charset="0"/>
                          <a:cs typeface="Helvetica Neue" charset="0"/>
                        </a:rPr>
                        <a:t>REST</a:t>
                      </a:r>
                      <a:endParaRPr lang="en-US" sz="2400" dirty="0">
                        <a:latin typeface="Helvetica Neue" charset="0"/>
                        <a:ea typeface="Helvetica Neue" charset="0"/>
                        <a:cs typeface="Helvetica Neue" charset="0"/>
                      </a:endParaRPr>
                    </a:p>
                  </a:txBody>
                  <a:tcPr/>
                </a:tc>
                <a:tc>
                  <a:txBody>
                    <a:bodyPr/>
                    <a:lstStyle/>
                    <a:p>
                      <a:r>
                        <a:rPr lang="x-none" sz="2400" dirty="0">
                          <a:latin typeface="Helvetica Neue" charset="0"/>
                          <a:ea typeface="Helvetica Neue" charset="0"/>
                          <a:cs typeface="Helvetica Neue" charset="0"/>
                        </a:rPr>
                        <a:t>RPC</a:t>
                      </a:r>
                      <a:endParaRPr lang="en-US" sz="2400" dirty="0">
                        <a:latin typeface="Helvetica Neue" charset="0"/>
                        <a:ea typeface="Helvetica Neue" charset="0"/>
                        <a:cs typeface="Helvetica Neue" charset="0"/>
                      </a:endParaRPr>
                    </a:p>
                  </a:txBody>
                  <a:tcPr/>
                </a:tc>
                <a:extLst>
                  <a:ext uri="{0D108BD9-81ED-4DB2-BD59-A6C34878D82A}">
                    <a16:rowId xmlns:a16="http://schemas.microsoft.com/office/drawing/2014/main" xmlns="" val="3390319417"/>
                  </a:ext>
                </a:extLst>
              </a:tr>
              <a:tr h="457200">
                <a:tc>
                  <a:txBody>
                    <a:bodyPr/>
                    <a:lstStyle/>
                    <a:p>
                      <a:r>
                        <a:rPr lang="x-none" sz="2400" dirty="0">
                          <a:latin typeface="Helvetica Neue" charset="0"/>
                          <a:ea typeface="Helvetica Neue" charset="0"/>
                          <a:cs typeface="Helvetica Neue" charset="0"/>
                        </a:rPr>
                        <a:t>Security</a:t>
                      </a:r>
                      <a:endParaRPr lang="en-US" sz="2400" dirty="0">
                        <a:latin typeface="Helvetica Neue" charset="0"/>
                        <a:ea typeface="Helvetica Neue" charset="0"/>
                        <a:cs typeface="Helvetica Neue" charset="0"/>
                      </a:endParaRPr>
                    </a:p>
                  </a:txBody>
                  <a:tcPr/>
                </a:tc>
                <a:tc>
                  <a:txBody>
                    <a:bodyPr/>
                    <a:lstStyle/>
                    <a:p>
                      <a:r>
                        <a:rPr lang="x-none" sz="2400" dirty="0">
                          <a:latin typeface="Helvetica Neue" charset="0"/>
                          <a:ea typeface="Helvetica Neue" charset="0"/>
                          <a:cs typeface="Helvetica Neue" charset="0"/>
                        </a:rPr>
                        <a:t>Token</a:t>
                      </a:r>
                      <a:endParaRPr lang="en-US" sz="2400" dirty="0">
                        <a:latin typeface="Helvetica Neue" charset="0"/>
                        <a:ea typeface="Helvetica Neue" charset="0"/>
                        <a:cs typeface="Helvetica Neue" charset="0"/>
                      </a:endParaRPr>
                    </a:p>
                  </a:txBody>
                  <a:tcPr/>
                </a:tc>
                <a:tc>
                  <a:txBody>
                    <a:bodyPr/>
                    <a:lstStyle/>
                    <a:p>
                      <a:r>
                        <a:rPr lang="x-none" sz="2400" dirty="0">
                          <a:latin typeface="Helvetica Neue" charset="0"/>
                          <a:ea typeface="Helvetica Neue" charset="0"/>
                          <a:cs typeface="Helvetica Neue" charset="0"/>
                        </a:rPr>
                        <a:t>Token</a:t>
                      </a:r>
                      <a:endParaRPr lang="en-US" sz="2400" dirty="0">
                        <a:latin typeface="Helvetica Neue" charset="0"/>
                        <a:ea typeface="Helvetica Neue" charset="0"/>
                        <a:cs typeface="Helvetica Neue" charset="0"/>
                      </a:endParaRPr>
                    </a:p>
                  </a:txBody>
                  <a:tcPr/>
                </a:tc>
                <a:tc>
                  <a:txBody>
                    <a:bodyPr/>
                    <a:lstStyle/>
                    <a:p>
                      <a:r>
                        <a:rPr lang="x-none" sz="2400" dirty="0">
                          <a:latin typeface="Helvetica Neue" charset="0"/>
                          <a:ea typeface="Helvetica Neue" charset="0"/>
                          <a:cs typeface="Helvetica Neue" charset="0"/>
                        </a:rPr>
                        <a:t>Login</a:t>
                      </a:r>
                      <a:endParaRPr lang="en-US" sz="2400" dirty="0">
                        <a:latin typeface="Helvetica Neue" charset="0"/>
                        <a:ea typeface="Helvetica Neue" charset="0"/>
                        <a:cs typeface="Helvetica Neue" charset="0"/>
                      </a:endParaRPr>
                    </a:p>
                  </a:txBody>
                  <a:tcPr/>
                </a:tc>
                <a:extLst>
                  <a:ext uri="{0D108BD9-81ED-4DB2-BD59-A6C34878D82A}">
                    <a16:rowId xmlns:a16="http://schemas.microsoft.com/office/drawing/2014/main" xmlns="" val="3975883261"/>
                  </a:ext>
                </a:extLst>
              </a:tr>
              <a:tr h="457200">
                <a:tc>
                  <a:txBody>
                    <a:bodyPr/>
                    <a:lstStyle/>
                    <a:p>
                      <a:r>
                        <a:rPr lang="x-none" sz="2400" dirty="0"/>
                        <a:t>Extract Data</a:t>
                      </a:r>
                      <a:endParaRPr lang="en-US" sz="2400">
                        <a:latin typeface="Helvetica Neue" charset="0"/>
                        <a:ea typeface="Helvetica Neue" charset="0"/>
                        <a:cs typeface="Helvetica Neue" charset="0"/>
                      </a:endParaRPr>
                    </a:p>
                  </a:txBody>
                  <a:tcPr/>
                </a:tc>
                <a:tc>
                  <a:txBody>
                    <a:bodyPr/>
                    <a:lstStyle/>
                    <a:p>
                      <a:r>
                        <a:rPr lang="x-none" sz="2400" dirty="0"/>
                        <a:t>Yes</a:t>
                      </a:r>
                      <a:endParaRPr lang="en-US" sz="2400">
                        <a:latin typeface="Helvetica Neue" charset="0"/>
                        <a:ea typeface="Helvetica Neue" charset="0"/>
                        <a:cs typeface="Helvetica Neue" charset="0"/>
                      </a:endParaRPr>
                    </a:p>
                  </a:txBody>
                  <a:tcPr/>
                </a:tc>
                <a:tc>
                  <a:txBody>
                    <a:bodyPr/>
                    <a:lstStyle/>
                    <a:p>
                      <a:r>
                        <a:rPr lang="x-none" sz="2400" dirty="0"/>
                        <a:t>Yes</a:t>
                      </a:r>
                      <a:endParaRPr lang="en-US" sz="2400">
                        <a:latin typeface="Helvetica Neue" charset="0"/>
                        <a:ea typeface="Helvetica Neue" charset="0"/>
                        <a:cs typeface="Helvetica Neue" charset="0"/>
                      </a:endParaRPr>
                    </a:p>
                  </a:txBody>
                  <a:tcPr/>
                </a:tc>
                <a:tc>
                  <a:txBody>
                    <a:bodyPr/>
                    <a:lstStyle/>
                    <a:p>
                      <a:r>
                        <a:rPr lang="x-none" sz="2400" dirty="0"/>
                        <a:t>Yes </a:t>
                      </a:r>
                      <a:endParaRPr lang="en-US" sz="2400">
                        <a:latin typeface="Helvetica Neue" charset="0"/>
                        <a:ea typeface="Helvetica Neue" charset="0"/>
                        <a:cs typeface="Helvetica Neue" charset="0"/>
                      </a:endParaRPr>
                    </a:p>
                  </a:txBody>
                  <a:tcPr/>
                </a:tc>
                <a:extLst>
                  <a:ext uri="{0D108BD9-81ED-4DB2-BD59-A6C34878D82A}">
                    <a16:rowId xmlns:a16="http://schemas.microsoft.com/office/drawing/2014/main" xmlns="" val="4156151609"/>
                  </a:ext>
                </a:extLst>
              </a:tr>
            </a:tbl>
          </a:graphicData>
        </a:graphic>
      </p:graphicFrame>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000">
                <a:latin typeface="Helvetica Neue" charset="0"/>
                <a:ea typeface="Helvetica Neue" charset="0"/>
                <a:cs typeface="Helvetica Neue" charset="0"/>
              </a:rPr>
              <a:t>API</a:t>
            </a:r>
          </a:p>
        </p:txBody>
      </p:sp>
    </p:spTree>
    <p:extLst>
      <p:ext uri="{BB962C8B-B14F-4D97-AF65-F5344CB8AC3E}">
        <p14:creationId xmlns:p14="http://schemas.microsoft.com/office/powerpoint/2010/main" val="8360702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0300" y="698500"/>
            <a:ext cx="10058400" cy="4864179"/>
          </a:xfrm>
          <a:prstGeom prst="rect">
            <a:avLst/>
          </a:prstGeom>
        </p:spPr>
      </p:pic>
    </p:spTree>
    <p:extLst>
      <p:ext uri="{BB962C8B-B14F-4D97-AF65-F5344CB8AC3E}">
        <p14:creationId xmlns:p14="http://schemas.microsoft.com/office/powerpoint/2010/main" val="104306540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500" y="88900"/>
            <a:ext cx="10058400" cy="6546832"/>
          </a:xfrm>
          <a:prstGeom prst="rect">
            <a:avLst/>
          </a:prstGeom>
        </p:spPr>
      </p:pic>
    </p:spTree>
    <p:extLst>
      <p:ext uri="{BB962C8B-B14F-4D97-AF65-F5344CB8AC3E}">
        <p14:creationId xmlns:p14="http://schemas.microsoft.com/office/powerpoint/2010/main" val="12985123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19291"/>
            <a:ext cx="12192000" cy="6667018"/>
          </a:xfrm>
          <a:prstGeom prst="rect">
            <a:avLst/>
          </a:prstGeom>
        </p:spPr>
      </p:pic>
    </p:spTree>
    <p:extLst>
      <p:ext uri="{BB962C8B-B14F-4D97-AF65-F5344CB8AC3E}">
        <p14:creationId xmlns:p14="http://schemas.microsoft.com/office/powerpoint/2010/main" val="15986085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272090590"/>
              </p:ext>
            </p:extLst>
          </p:nvPr>
        </p:nvGraphicFramePr>
        <p:xfrm>
          <a:off x="1543187" y="1809750"/>
          <a:ext cx="8909451" cy="4267198"/>
        </p:xfrm>
        <a:graphic>
          <a:graphicData uri="http://schemas.openxmlformats.org/drawingml/2006/table">
            <a:tbl>
              <a:tblPr firstRow="1" bandRow="1">
                <a:tableStyleId>{C083E6E3-FA7D-4D7B-A595-EF9225AFEA82}</a:tableStyleId>
              </a:tblPr>
              <a:tblGrid>
                <a:gridCol w="2476499">
                  <a:extLst>
                    <a:ext uri="{9D8B030D-6E8A-4147-A177-3AD203B41FA5}">
                      <a16:colId xmlns:a16="http://schemas.microsoft.com/office/drawing/2014/main" xmlns="" val="20000"/>
                    </a:ext>
                  </a:extLst>
                </a:gridCol>
                <a:gridCol w="2057400">
                  <a:extLst>
                    <a:ext uri="{9D8B030D-6E8A-4147-A177-3AD203B41FA5}">
                      <a16:colId xmlns:a16="http://schemas.microsoft.com/office/drawing/2014/main" xmlns="" val="20001"/>
                    </a:ext>
                  </a:extLst>
                </a:gridCol>
                <a:gridCol w="2187776">
                  <a:extLst>
                    <a:ext uri="{9D8B030D-6E8A-4147-A177-3AD203B41FA5}">
                      <a16:colId xmlns:a16="http://schemas.microsoft.com/office/drawing/2014/main" xmlns="" val="20002"/>
                    </a:ext>
                  </a:extLst>
                </a:gridCol>
                <a:gridCol w="2187776">
                  <a:extLst>
                    <a:ext uri="{9D8B030D-6E8A-4147-A177-3AD203B41FA5}">
                      <a16:colId xmlns:a16="http://schemas.microsoft.com/office/drawing/2014/main" xmlns="" val="20003"/>
                    </a:ext>
                  </a:extLst>
                </a:gridCol>
              </a:tblGrid>
              <a:tr h="466725">
                <a:tc>
                  <a:txBody>
                    <a:bodyPr/>
                    <a:lstStyle/>
                    <a:p>
                      <a:endParaRPr lang="en-US" b="0" dirty="0">
                        <a:latin typeface="Helvetica Neue" charset="0"/>
                        <a:ea typeface="Helvetica Neue" charset="0"/>
                        <a:cs typeface="Helvetica Neue" charset="0"/>
                      </a:endParaRPr>
                    </a:p>
                  </a:txBody>
                  <a:tcPr/>
                </a:tc>
                <a:tc>
                  <a:txBody>
                    <a:bodyPr/>
                    <a:lstStyle/>
                    <a:p>
                      <a:r>
                        <a:rPr lang="x-none" sz="2000" dirty="0">
                          <a:latin typeface="Helvetica Neue"/>
                        </a:rPr>
                        <a:t>Survey Monkey</a:t>
                      </a:r>
                      <a:endParaRPr lang="en-US" sz="2000" dirty="0">
                        <a:latin typeface="Helvetica Neue"/>
                        <a:ea typeface="Helvetica Neue" charset="0"/>
                        <a:cs typeface="Helvetica Neue" charset="0"/>
                      </a:endParaRPr>
                    </a:p>
                  </a:txBody>
                  <a:tcPr/>
                </a:tc>
                <a:tc>
                  <a:txBody>
                    <a:bodyPr/>
                    <a:lstStyle/>
                    <a:p>
                      <a:r>
                        <a:rPr lang="x-none" sz="2000" dirty="0">
                          <a:latin typeface="Helvetica Neue"/>
                        </a:rPr>
                        <a:t>Smart Survey</a:t>
                      </a:r>
                      <a:endParaRPr lang="en-US" sz="2000">
                        <a:latin typeface="Helvetica Neue"/>
                        <a:ea typeface="Helvetica Neue" charset="0"/>
                        <a:cs typeface="Helvetica Neue" charset="0"/>
                      </a:endParaRPr>
                    </a:p>
                  </a:txBody>
                  <a:tcPr/>
                </a:tc>
                <a:tc>
                  <a:txBody>
                    <a:bodyPr/>
                    <a:lstStyle/>
                    <a:p>
                      <a:r>
                        <a:rPr lang="x-none" sz="2000" dirty="0">
                          <a:latin typeface="Helvetica Neue"/>
                        </a:rPr>
                        <a:t>Lime Survey</a:t>
                      </a:r>
                      <a:endParaRPr lang="en-US" sz="2000">
                        <a:latin typeface="Helvetica Neue"/>
                        <a:ea typeface="Helvetica Neue" charset="0"/>
                        <a:cs typeface="Helvetica Neue" charset="0"/>
                      </a:endParaRPr>
                    </a:p>
                  </a:txBody>
                  <a:tcPr/>
                </a:tc>
                <a:extLst>
                  <a:ext uri="{0D108BD9-81ED-4DB2-BD59-A6C34878D82A}">
                    <a16:rowId xmlns:a16="http://schemas.microsoft.com/office/drawing/2014/main" xmlns="" val="10000"/>
                  </a:ext>
                </a:extLst>
              </a:tr>
              <a:tr h="457200">
                <a:tc>
                  <a:txBody>
                    <a:bodyPr/>
                    <a:lstStyle/>
                    <a:p>
                      <a:r>
                        <a:rPr lang="x-none" sz="2000" dirty="0">
                          <a:latin typeface="Helvetica Neue"/>
                        </a:rPr>
                        <a:t>Wave Tool</a:t>
                      </a:r>
                      <a:endParaRPr lang="en-US" sz="2000">
                        <a:latin typeface="Helvetica Neue"/>
                        <a:ea typeface="Helvetica Neue" charset="0"/>
                        <a:cs typeface="Helvetica Neue" charset="0"/>
                      </a:endParaRPr>
                    </a:p>
                  </a:txBody>
                  <a:tcPr/>
                </a:tc>
                <a:tc>
                  <a:txBody>
                    <a:bodyPr/>
                    <a:lstStyle/>
                    <a:p>
                      <a:r>
                        <a:rPr lang="x-none" sz="2000" dirty="0">
                          <a:latin typeface="Helvetica Neue"/>
                        </a:rPr>
                        <a:t>Fair</a:t>
                      </a:r>
                      <a:endParaRPr lang="en-US" sz="2000">
                        <a:latin typeface="Helvetica Neue"/>
                        <a:ea typeface="Helvetica Neue" charset="0"/>
                        <a:cs typeface="Helvetica Neue" charset="0"/>
                      </a:endParaRPr>
                    </a:p>
                  </a:txBody>
                  <a:tcPr/>
                </a:tc>
                <a:tc>
                  <a:txBody>
                    <a:bodyPr/>
                    <a:lstStyle/>
                    <a:p>
                      <a:r>
                        <a:rPr lang="x-none" sz="2000" dirty="0">
                          <a:latin typeface="Helvetica Neue"/>
                        </a:rPr>
                        <a:t>Good</a:t>
                      </a:r>
                      <a:endParaRPr lang="en-US" sz="2000">
                        <a:latin typeface="Helvetica Neue"/>
                        <a:ea typeface="Helvetica Neue" charset="0"/>
                        <a:cs typeface="Helvetica Neue" charset="0"/>
                      </a:endParaRPr>
                    </a:p>
                  </a:txBody>
                  <a:tcPr/>
                </a:tc>
                <a:tc>
                  <a:txBody>
                    <a:bodyPr/>
                    <a:lstStyle/>
                    <a:p>
                      <a:r>
                        <a:rPr lang="x-none" sz="2000" dirty="0">
                          <a:latin typeface="Helvetica Neue"/>
                        </a:rPr>
                        <a:t>Very Poor</a:t>
                      </a:r>
                      <a:endParaRPr lang="en-US" sz="2000">
                        <a:latin typeface="Helvetica Neue"/>
                        <a:ea typeface="Helvetica Neue" charset="0"/>
                        <a:cs typeface="Helvetica Neue" charset="0"/>
                      </a:endParaRPr>
                    </a:p>
                  </a:txBody>
                  <a:tcPr/>
                </a:tc>
                <a:extLst>
                  <a:ext uri="{0D108BD9-81ED-4DB2-BD59-A6C34878D82A}">
                    <a16:rowId xmlns:a16="http://schemas.microsoft.com/office/drawing/2014/main" xmlns="" val="10001"/>
                  </a:ext>
                </a:extLst>
              </a:tr>
              <a:tr h="514350">
                <a:tc>
                  <a:txBody>
                    <a:bodyPr/>
                    <a:lstStyle/>
                    <a:p>
                      <a:r>
                        <a:rPr lang="x-none" sz="2000" dirty="0">
                          <a:latin typeface="Helvetica Neue"/>
                        </a:rPr>
                        <a:t>Heading Structure</a:t>
                      </a:r>
                      <a:endParaRPr lang="en-US" sz="2000">
                        <a:latin typeface="Helvetica Neue"/>
                        <a:ea typeface="Helvetica Neue" charset="0"/>
                        <a:cs typeface="Helvetica Neue" charset="0"/>
                      </a:endParaRPr>
                    </a:p>
                  </a:txBody>
                  <a:tcPr/>
                </a:tc>
                <a:tc>
                  <a:txBody>
                    <a:bodyPr/>
                    <a:lstStyle/>
                    <a:p>
                      <a:r>
                        <a:rPr lang="x-none" sz="2000" dirty="0">
                          <a:latin typeface="Helvetica Neue"/>
                        </a:rPr>
                        <a:t>Poor</a:t>
                      </a:r>
                      <a:endParaRPr lang="en-US" sz="2000">
                        <a:latin typeface="Helvetica Neue"/>
                        <a:ea typeface="Helvetica Neue" charset="0"/>
                        <a:cs typeface="Helvetica Neue" charset="0"/>
                      </a:endParaRPr>
                    </a:p>
                  </a:txBody>
                  <a:tcPr/>
                </a:tc>
                <a:tc>
                  <a:txBody>
                    <a:bodyPr/>
                    <a:lstStyle/>
                    <a:p>
                      <a:r>
                        <a:rPr lang="x-none" sz="2000" dirty="0">
                          <a:latin typeface="Helvetica Neue"/>
                        </a:rPr>
                        <a:t>Very Good</a:t>
                      </a:r>
                      <a:endParaRPr lang="en-US" sz="2000">
                        <a:latin typeface="Helvetica Neue"/>
                        <a:ea typeface="Helvetica Neue" charset="0"/>
                        <a:cs typeface="Helvetica Neue" charset="0"/>
                      </a:endParaRPr>
                    </a:p>
                  </a:txBody>
                  <a:tcPr/>
                </a:tc>
                <a:tc>
                  <a:txBody>
                    <a:bodyPr/>
                    <a:lstStyle/>
                    <a:p>
                      <a:r>
                        <a:rPr lang="x-none" sz="2000" dirty="0">
                          <a:latin typeface="Helvetica Neue"/>
                        </a:rPr>
                        <a:t>Poor</a:t>
                      </a:r>
                      <a:endParaRPr lang="en-US" sz="2000">
                        <a:latin typeface="Helvetica Neue"/>
                        <a:ea typeface="Helvetica Neue" charset="0"/>
                        <a:cs typeface="Helvetica Neue" charset="0"/>
                      </a:endParaRPr>
                    </a:p>
                  </a:txBody>
                  <a:tcPr/>
                </a:tc>
                <a:extLst>
                  <a:ext uri="{0D108BD9-81ED-4DB2-BD59-A6C34878D82A}">
                    <a16:rowId xmlns:a16="http://schemas.microsoft.com/office/drawing/2014/main" xmlns="" val="10002"/>
                  </a:ext>
                </a:extLst>
              </a:tr>
              <a:tr h="457200">
                <a:tc>
                  <a:txBody>
                    <a:bodyPr/>
                    <a:lstStyle/>
                    <a:p>
                      <a:r>
                        <a:rPr lang="x-none" sz="2000" dirty="0">
                          <a:latin typeface="Helvetica Neue"/>
                        </a:rPr>
                        <a:t>Error handling</a:t>
                      </a:r>
                      <a:endParaRPr lang="en-US" sz="2000">
                        <a:latin typeface="Helvetica Neue"/>
                        <a:ea typeface="Helvetica Neue" charset="0"/>
                        <a:cs typeface="Helvetica Neue" charset="0"/>
                      </a:endParaRPr>
                    </a:p>
                  </a:txBody>
                  <a:tcPr/>
                </a:tc>
                <a:tc>
                  <a:txBody>
                    <a:bodyPr/>
                    <a:lstStyle/>
                    <a:p>
                      <a:r>
                        <a:rPr lang="x-none" sz="2000" dirty="0">
                          <a:latin typeface="Helvetica Neue"/>
                        </a:rPr>
                        <a:t>Fair</a:t>
                      </a:r>
                      <a:endParaRPr lang="en-US" sz="2000">
                        <a:latin typeface="Helvetica Neue"/>
                        <a:ea typeface="Helvetica Neue" charset="0"/>
                        <a:cs typeface="Helvetica Neue" charset="0"/>
                      </a:endParaRPr>
                    </a:p>
                  </a:txBody>
                  <a:tcPr/>
                </a:tc>
                <a:tc>
                  <a:txBody>
                    <a:bodyPr/>
                    <a:lstStyle/>
                    <a:p>
                      <a:r>
                        <a:rPr lang="x-none" sz="2000" dirty="0">
                          <a:latin typeface="Helvetica Neue"/>
                        </a:rPr>
                        <a:t>Very Good</a:t>
                      </a:r>
                      <a:endParaRPr lang="en-US" sz="2000">
                        <a:latin typeface="Helvetica Neue"/>
                        <a:ea typeface="Helvetica Neue" charset="0"/>
                        <a:cs typeface="Helvetica Neue" charset="0"/>
                      </a:endParaRPr>
                    </a:p>
                  </a:txBody>
                  <a:tcPr/>
                </a:tc>
                <a:tc>
                  <a:txBody>
                    <a:bodyPr/>
                    <a:lstStyle/>
                    <a:p>
                      <a:r>
                        <a:rPr lang="x-none" sz="2000" dirty="0">
                          <a:latin typeface="Helvetica Neue"/>
                        </a:rPr>
                        <a:t>Poor</a:t>
                      </a:r>
                      <a:endParaRPr lang="en-US" sz="2000">
                        <a:latin typeface="Helvetica Neue"/>
                        <a:ea typeface="Helvetica Neue" charset="0"/>
                        <a:cs typeface="Helvetica Neue" charset="0"/>
                      </a:endParaRPr>
                    </a:p>
                  </a:txBody>
                  <a:tcPr/>
                </a:tc>
                <a:extLst>
                  <a:ext uri="{0D108BD9-81ED-4DB2-BD59-A6C34878D82A}">
                    <a16:rowId xmlns:a16="http://schemas.microsoft.com/office/drawing/2014/main" xmlns="" val="1423753767"/>
                  </a:ext>
                </a:extLst>
              </a:tr>
              <a:tr h="438149">
                <a:tc>
                  <a:txBody>
                    <a:bodyPr/>
                    <a:lstStyle/>
                    <a:p>
                      <a:r>
                        <a:rPr lang="x-none" sz="2000" dirty="0">
                          <a:latin typeface="Helvetica Neue"/>
                        </a:rPr>
                        <a:t>Keyboard Handling</a:t>
                      </a:r>
                      <a:endParaRPr lang="en-US" sz="2000">
                        <a:latin typeface="Helvetica Neue"/>
                        <a:ea typeface="Helvetica Neue" charset="0"/>
                        <a:cs typeface="Helvetica Neue" charset="0"/>
                      </a:endParaRPr>
                    </a:p>
                  </a:txBody>
                  <a:tcPr/>
                </a:tc>
                <a:tc>
                  <a:txBody>
                    <a:bodyPr/>
                    <a:lstStyle/>
                    <a:p>
                      <a:r>
                        <a:rPr lang="x-none" sz="2000" dirty="0">
                          <a:latin typeface="Helvetica Neue"/>
                        </a:rPr>
                        <a:t>Good</a:t>
                      </a:r>
                      <a:endParaRPr lang="en-US" sz="2000">
                        <a:latin typeface="Helvetica Neue"/>
                        <a:ea typeface="Helvetica Neue" charset="0"/>
                        <a:cs typeface="Helvetica Neue" charset="0"/>
                      </a:endParaRPr>
                    </a:p>
                  </a:txBody>
                  <a:tcPr/>
                </a:tc>
                <a:tc>
                  <a:txBody>
                    <a:bodyPr/>
                    <a:lstStyle/>
                    <a:p>
                      <a:r>
                        <a:rPr lang="x-none" sz="2000" dirty="0">
                          <a:latin typeface="Helvetica Neue"/>
                        </a:rPr>
                        <a:t>Good</a:t>
                      </a:r>
                      <a:endParaRPr lang="en-US" sz="2000">
                        <a:latin typeface="Helvetica Neue"/>
                        <a:ea typeface="Helvetica Neue" charset="0"/>
                        <a:cs typeface="Helvetica Neue" charset="0"/>
                      </a:endParaRPr>
                    </a:p>
                  </a:txBody>
                  <a:tcPr/>
                </a:tc>
                <a:tc>
                  <a:txBody>
                    <a:bodyPr/>
                    <a:lstStyle/>
                    <a:p>
                      <a:r>
                        <a:rPr lang="x-none" sz="2000" dirty="0">
                          <a:latin typeface="Helvetica Neue"/>
                        </a:rPr>
                        <a:t>Very Poor</a:t>
                      </a:r>
                      <a:endParaRPr lang="en-US" sz="2000">
                        <a:latin typeface="Helvetica Neue"/>
                        <a:ea typeface="Helvetica Neue" charset="0"/>
                        <a:cs typeface="Helvetica Neue" charset="0"/>
                      </a:endParaRPr>
                    </a:p>
                  </a:txBody>
                  <a:tcPr/>
                </a:tc>
                <a:extLst>
                  <a:ext uri="{0D108BD9-81ED-4DB2-BD59-A6C34878D82A}">
                    <a16:rowId xmlns:a16="http://schemas.microsoft.com/office/drawing/2014/main" xmlns="" val="4156151609"/>
                  </a:ext>
                </a:extLst>
              </a:tr>
              <a:tr h="457200">
                <a:tc>
                  <a:txBody>
                    <a:bodyPr/>
                    <a:lstStyle/>
                    <a:p>
                      <a:r>
                        <a:rPr lang="x-none" sz="2000" dirty="0">
                          <a:latin typeface="Helvetica Neue"/>
                        </a:rPr>
                        <a:t>Magnification</a:t>
                      </a:r>
                      <a:endParaRPr lang="en-US" sz="2000">
                        <a:latin typeface="Helvetica Neue"/>
                        <a:ea typeface="Helvetica Neue" charset="0"/>
                        <a:cs typeface="Helvetica Neue" charset="0"/>
                      </a:endParaRPr>
                    </a:p>
                  </a:txBody>
                  <a:tcPr/>
                </a:tc>
                <a:tc>
                  <a:txBody>
                    <a:bodyPr/>
                    <a:lstStyle/>
                    <a:p>
                      <a:r>
                        <a:rPr lang="x-none" sz="2000" dirty="0">
                          <a:latin typeface="Helvetica Neue"/>
                        </a:rPr>
                        <a:t>Fair</a:t>
                      </a:r>
                      <a:endParaRPr lang="en-US" sz="2000">
                        <a:latin typeface="Helvetica Neue"/>
                        <a:ea typeface="Helvetica Neue" charset="0"/>
                        <a:cs typeface="Helvetica Neue" charset="0"/>
                      </a:endParaRPr>
                    </a:p>
                  </a:txBody>
                  <a:tcPr/>
                </a:tc>
                <a:tc>
                  <a:txBody>
                    <a:bodyPr/>
                    <a:lstStyle/>
                    <a:p>
                      <a:r>
                        <a:rPr lang="x-none" sz="2000" dirty="0">
                          <a:latin typeface="Helvetica Neue"/>
                        </a:rPr>
                        <a:t>Fair</a:t>
                      </a:r>
                      <a:endParaRPr lang="en-US" sz="2000">
                        <a:latin typeface="Helvetica Neue"/>
                        <a:ea typeface="Helvetica Neue" charset="0"/>
                        <a:cs typeface="Helvetica Neue" charset="0"/>
                      </a:endParaRPr>
                    </a:p>
                  </a:txBody>
                  <a:tcPr/>
                </a:tc>
                <a:tc>
                  <a:txBody>
                    <a:bodyPr/>
                    <a:lstStyle/>
                    <a:p>
                      <a:r>
                        <a:rPr lang="x-none" sz="2000" dirty="0">
                          <a:latin typeface="Helvetica Neue"/>
                        </a:rPr>
                        <a:t>Poor</a:t>
                      </a:r>
                      <a:endParaRPr lang="en-US" sz="2000">
                        <a:latin typeface="Helvetica Neue"/>
                        <a:ea typeface="Helvetica Neue" charset="0"/>
                        <a:cs typeface="Helvetica Neue" charset="0"/>
                      </a:endParaRPr>
                    </a:p>
                  </a:txBody>
                  <a:tcPr/>
                </a:tc>
                <a:extLst>
                  <a:ext uri="{0D108BD9-81ED-4DB2-BD59-A6C34878D82A}">
                    <a16:rowId xmlns:a16="http://schemas.microsoft.com/office/drawing/2014/main" xmlns="" val="921976910"/>
                  </a:ext>
                </a:extLst>
              </a:tr>
              <a:tr h="457200">
                <a:tc>
                  <a:txBody>
                    <a:bodyPr/>
                    <a:lstStyle/>
                    <a:p>
                      <a:r>
                        <a:rPr lang="x-none" sz="2000" dirty="0">
                          <a:latin typeface="Helvetica Neue"/>
                        </a:rPr>
                        <a:t>Contrast*</a:t>
                      </a:r>
                      <a:endParaRPr lang="en-US" sz="2000">
                        <a:latin typeface="Helvetica Neue"/>
                        <a:ea typeface="Helvetica Neue" charset="0"/>
                        <a:cs typeface="Helvetica Neue" charset="0"/>
                      </a:endParaRPr>
                    </a:p>
                  </a:txBody>
                  <a:tcPr/>
                </a:tc>
                <a:tc>
                  <a:txBody>
                    <a:bodyPr/>
                    <a:lstStyle/>
                    <a:p>
                      <a:r>
                        <a:rPr lang="x-none" sz="2000" dirty="0">
                          <a:latin typeface="Helvetica Neue"/>
                        </a:rPr>
                        <a:t>Fair</a:t>
                      </a:r>
                      <a:endParaRPr lang="en-US" sz="2000">
                        <a:latin typeface="Helvetica Neue"/>
                        <a:ea typeface="Helvetica Neue" charset="0"/>
                        <a:cs typeface="Helvetica Neue" charset="0"/>
                      </a:endParaRPr>
                    </a:p>
                  </a:txBody>
                  <a:tcPr/>
                </a:tc>
                <a:tc>
                  <a:txBody>
                    <a:bodyPr/>
                    <a:lstStyle/>
                    <a:p>
                      <a:r>
                        <a:rPr lang="x-none" sz="2000" dirty="0">
                          <a:latin typeface="Helvetica Neue"/>
                        </a:rPr>
                        <a:t>Fair</a:t>
                      </a:r>
                      <a:endParaRPr lang="en-US" sz="2000">
                        <a:latin typeface="Helvetica Neue"/>
                        <a:ea typeface="Helvetica Neue" charset="0"/>
                        <a:cs typeface="Helvetica Neue" charset="0"/>
                      </a:endParaRPr>
                    </a:p>
                  </a:txBody>
                  <a:tcPr/>
                </a:tc>
                <a:tc>
                  <a:txBody>
                    <a:bodyPr/>
                    <a:lstStyle/>
                    <a:p>
                      <a:r>
                        <a:rPr lang="x-none" sz="2000" dirty="0">
                          <a:latin typeface="Helvetica Neue"/>
                        </a:rPr>
                        <a:t>Poor</a:t>
                      </a:r>
                      <a:endParaRPr lang="en-US" sz="2000">
                        <a:latin typeface="Helvetica Neue"/>
                        <a:ea typeface="Helvetica Neue" charset="0"/>
                        <a:cs typeface="Helvetica Neue" charset="0"/>
                      </a:endParaRPr>
                    </a:p>
                  </a:txBody>
                  <a:tcPr/>
                </a:tc>
                <a:extLst>
                  <a:ext uri="{0D108BD9-81ED-4DB2-BD59-A6C34878D82A}">
                    <a16:rowId xmlns:a16="http://schemas.microsoft.com/office/drawing/2014/main" xmlns="" val="3750232711"/>
                  </a:ext>
                </a:extLst>
              </a:tr>
              <a:tr h="457200">
                <a:tc>
                  <a:txBody>
                    <a:bodyPr/>
                    <a:lstStyle/>
                    <a:p>
                      <a:r>
                        <a:rPr lang="x-none" sz="2000" dirty="0">
                          <a:latin typeface="Helvetica Neue"/>
                        </a:rPr>
                        <a:t>Screen readers</a:t>
                      </a:r>
                      <a:endParaRPr lang="en-US" sz="2000">
                        <a:latin typeface="Helvetica Neue"/>
                        <a:ea typeface="Helvetica Neue" charset="0"/>
                        <a:cs typeface="Helvetica Neue" charset="0"/>
                      </a:endParaRPr>
                    </a:p>
                  </a:txBody>
                  <a:tcPr/>
                </a:tc>
                <a:tc>
                  <a:txBody>
                    <a:bodyPr/>
                    <a:lstStyle/>
                    <a:p>
                      <a:r>
                        <a:rPr lang="x-none" sz="2000" dirty="0">
                          <a:latin typeface="Helvetica Neue"/>
                        </a:rPr>
                        <a:t>Fair</a:t>
                      </a:r>
                      <a:endParaRPr lang="en-US" sz="2000">
                        <a:latin typeface="Helvetica Neue"/>
                        <a:ea typeface="Helvetica Neue" charset="0"/>
                        <a:cs typeface="Helvetica Neue" charset="0"/>
                      </a:endParaRPr>
                    </a:p>
                  </a:txBody>
                  <a:tcPr/>
                </a:tc>
                <a:tc>
                  <a:txBody>
                    <a:bodyPr/>
                    <a:lstStyle/>
                    <a:p>
                      <a:r>
                        <a:rPr lang="x-none" sz="2000" dirty="0">
                          <a:latin typeface="Helvetica Neue"/>
                        </a:rPr>
                        <a:t>Good</a:t>
                      </a:r>
                      <a:endParaRPr lang="en-US" sz="2000">
                        <a:latin typeface="Helvetica Neue"/>
                        <a:ea typeface="Helvetica Neue" charset="0"/>
                        <a:cs typeface="Helvetica Neue" charset="0"/>
                      </a:endParaRPr>
                    </a:p>
                  </a:txBody>
                  <a:tcPr/>
                </a:tc>
                <a:tc>
                  <a:txBody>
                    <a:bodyPr/>
                    <a:lstStyle/>
                    <a:p>
                      <a:r>
                        <a:rPr lang="x-none" sz="2000" dirty="0">
                          <a:latin typeface="Helvetica Neue"/>
                        </a:rPr>
                        <a:t>Poor</a:t>
                      </a:r>
                      <a:endParaRPr lang="en-US" sz="2000" dirty="0">
                        <a:latin typeface="Helvetica Neue"/>
                        <a:ea typeface="Helvetica Neue" charset="0"/>
                        <a:cs typeface="Helvetica Neue" charset="0"/>
                      </a:endParaRPr>
                    </a:p>
                  </a:txBody>
                  <a:tcPr/>
                </a:tc>
                <a:extLst>
                  <a:ext uri="{0D108BD9-81ED-4DB2-BD59-A6C34878D82A}">
                    <a16:rowId xmlns:a16="http://schemas.microsoft.com/office/drawing/2014/main" xmlns="" val="2707218189"/>
                  </a:ext>
                </a:extLst>
              </a:tr>
              <a:tr h="561974">
                <a:tc>
                  <a:txBody>
                    <a:bodyPr/>
                    <a:lstStyle/>
                    <a:p>
                      <a:r>
                        <a:rPr lang="en-US" sz="2000" dirty="0" smtClean="0">
                          <a:latin typeface="Helvetica Neue"/>
                        </a:rPr>
                        <a:t>Dyslexia</a:t>
                      </a:r>
                      <a:r>
                        <a:rPr lang="x-none" sz="2000" dirty="0" smtClean="0">
                          <a:latin typeface="Helvetica Neue"/>
                        </a:rPr>
                        <a:t> </a:t>
                      </a:r>
                      <a:r>
                        <a:rPr lang="x-none" sz="2000" dirty="0">
                          <a:latin typeface="Helvetica Neue"/>
                        </a:rPr>
                        <a:t>/ </a:t>
                      </a:r>
                      <a:r>
                        <a:rPr lang="x-none" sz="2000" dirty="0" smtClean="0">
                          <a:latin typeface="Helvetica Neue"/>
                        </a:rPr>
                        <a:t>dyspraxi</a:t>
                      </a:r>
                      <a:r>
                        <a:rPr lang="en-GB" sz="2000" dirty="0" smtClean="0">
                          <a:latin typeface="Helvetica Neue"/>
                        </a:rPr>
                        <a:t>a</a:t>
                      </a:r>
                      <a:endParaRPr lang="en-US" sz="2000" dirty="0">
                        <a:latin typeface="Helvetica Neue"/>
                        <a:ea typeface="Helvetica Neue" charset="0"/>
                        <a:cs typeface="Helvetica Neue" charset="0"/>
                      </a:endParaRPr>
                    </a:p>
                  </a:txBody>
                  <a:tcPr/>
                </a:tc>
                <a:tc>
                  <a:txBody>
                    <a:bodyPr/>
                    <a:lstStyle/>
                    <a:p>
                      <a:r>
                        <a:rPr lang="x-none" sz="2000" dirty="0">
                          <a:latin typeface="Helvetica Neue"/>
                        </a:rPr>
                        <a:t>Fair </a:t>
                      </a:r>
                      <a:endParaRPr lang="en-US" sz="2000">
                        <a:latin typeface="Helvetica Neue"/>
                        <a:ea typeface="Helvetica Neue" charset="0"/>
                        <a:cs typeface="Helvetica Neue" charset="0"/>
                      </a:endParaRPr>
                    </a:p>
                  </a:txBody>
                  <a:tcPr/>
                </a:tc>
                <a:tc>
                  <a:txBody>
                    <a:bodyPr/>
                    <a:lstStyle/>
                    <a:p>
                      <a:r>
                        <a:rPr lang="x-none" sz="2000" dirty="0">
                          <a:latin typeface="Helvetica Neue" charset="0"/>
                          <a:ea typeface="Helvetica Neue" charset="0"/>
                          <a:cs typeface="Helvetica Neue" charset="0"/>
                        </a:rPr>
                        <a:t>Fair</a:t>
                      </a:r>
                      <a:endParaRPr lang="en-US" sz="2000">
                        <a:latin typeface="Helvetica Neue" charset="0"/>
                        <a:ea typeface="Helvetica Neue" charset="0"/>
                        <a:cs typeface="Helvetica Neue" charset="0"/>
                      </a:endParaRPr>
                    </a:p>
                  </a:txBody>
                  <a:tcPr/>
                </a:tc>
                <a:tc>
                  <a:txBody>
                    <a:bodyPr/>
                    <a:lstStyle/>
                    <a:p>
                      <a:r>
                        <a:rPr lang="x-none" sz="2000" dirty="0">
                          <a:latin typeface="Helvetica Neue"/>
                        </a:rPr>
                        <a:t>Fair</a:t>
                      </a:r>
                      <a:endParaRPr lang="en-US" sz="2000" dirty="0">
                        <a:latin typeface="Helvetica Neue"/>
                        <a:ea typeface="Helvetica Neue" charset="0"/>
                        <a:cs typeface="Helvetica Neue" charset="0"/>
                      </a:endParaRPr>
                    </a:p>
                  </a:txBody>
                  <a:tcPr/>
                </a:tc>
                <a:extLst>
                  <a:ext uri="{0D108BD9-81ED-4DB2-BD59-A6C34878D82A}">
                    <a16:rowId xmlns:a16="http://schemas.microsoft.com/office/drawing/2014/main" xmlns="" val="3543063223"/>
                  </a:ext>
                </a:extLst>
              </a:tr>
            </a:tbl>
          </a:graphicData>
        </a:graphic>
      </p:graphicFrame>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000">
                <a:latin typeface="Helvetica Neue" charset="0"/>
                <a:ea typeface="Helvetica Neue" charset="0"/>
                <a:cs typeface="Helvetica Neue" charset="0"/>
              </a:rPr>
              <a:t>Accessibility</a:t>
            </a:r>
          </a:p>
        </p:txBody>
      </p:sp>
    </p:spTree>
    <p:extLst>
      <p:ext uri="{BB962C8B-B14F-4D97-AF65-F5344CB8AC3E}">
        <p14:creationId xmlns:p14="http://schemas.microsoft.com/office/powerpoint/2010/main" val="233018269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533167513"/>
              </p:ext>
            </p:extLst>
          </p:nvPr>
        </p:nvGraphicFramePr>
        <p:xfrm>
          <a:off x="1543187" y="1809750"/>
          <a:ext cx="8909451" cy="3383280"/>
        </p:xfrm>
        <a:graphic>
          <a:graphicData uri="http://schemas.openxmlformats.org/drawingml/2006/table">
            <a:tbl>
              <a:tblPr firstRow="1" bandRow="1">
                <a:tableStyleId>{C083E6E3-FA7D-4D7B-A595-EF9225AFEA82}</a:tableStyleId>
              </a:tblPr>
              <a:tblGrid>
                <a:gridCol w="2476499">
                  <a:extLst>
                    <a:ext uri="{9D8B030D-6E8A-4147-A177-3AD203B41FA5}">
                      <a16:colId xmlns:a16="http://schemas.microsoft.com/office/drawing/2014/main" xmlns="" val="20000"/>
                    </a:ext>
                  </a:extLst>
                </a:gridCol>
                <a:gridCol w="2057400">
                  <a:extLst>
                    <a:ext uri="{9D8B030D-6E8A-4147-A177-3AD203B41FA5}">
                      <a16:colId xmlns:a16="http://schemas.microsoft.com/office/drawing/2014/main" xmlns="" val="20001"/>
                    </a:ext>
                  </a:extLst>
                </a:gridCol>
                <a:gridCol w="2187776">
                  <a:extLst>
                    <a:ext uri="{9D8B030D-6E8A-4147-A177-3AD203B41FA5}">
                      <a16:colId xmlns:a16="http://schemas.microsoft.com/office/drawing/2014/main" xmlns="" val="20002"/>
                    </a:ext>
                  </a:extLst>
                </a:gridCol>
                <a:gridCol w="2187776">
                  <a:extLst>
                    <a:ext uri="{9D8B030D-6E8A-4147-A177-3AD203B41FA5}">
                      <a16:colId xmlns:a16="http://schemas.microsoft.com/office/drawing/2014/main" xmlns="" val="20003"/>
                    </a:ext>
                  </a:extLst>
                </a:gridCol>
              </a:tblGrid>
              <a:tr h="822960">
                <a:tc>
                  <a:txBody>
                    <a:bodyPr/>
                    <a:lstStyle/>
                    <a:p>
                      <a:endParaRPr lang="en-US" b="0">
                        <a:latin typeface="Helvetica Neue" charset="0"/>
                        <a:ea typeface="Helvetica Neue" charset="0"/>
                        <a:cs typeface="Helvetica Neue" charset="0"/>
                      </a:endParaRPr>
                    </a:p>
                  </a:txBody>
                  <a:tcPr/>
                </a:tc>
                <a:tc>
                  <a:txBody>
                    <a:bodyPr/>
                    <a:lstStyle/>
                    <a:p>
                      <a:r>
                        <a:rPr lang="x-none" sz="2400" dirty="0">
                          <a:latin typeface="Helvetica Neue"/>
                        </a:rPr>
                        <a:t>Survey Monkey</a:t>
                      </a:r>
                      <a:endParaRPr lang="en-US" sz="2400" dirty="0">
                        <a:latin typeface="Helvetica Neue"/>
                        <a:ea typeface="Helvetica Neue" charset="0"/>
                        <a:cs typeface="Helvetica Neue" charset="0"/>
                      </a:endParaRPr>
                    </a:p>
                  </a:txBody>
                  <a:tcPr/>
                </a:tc>
                <a:tc>
                  <a:txBody>
                    <a:bodyPr/>
                    <a:lstStyle/>
                    <a:p>
                      <a:r>
                        <a:rPr lang="x-none" sz="2400" dirty="0">
                          <a:latin typeface="Helvetica Neue"/>
                        </a:rPr>
                        <a:t>Smart Survey</a:t>
                      </a:r>
                      <a:endParaRPr lang="en-US" sz="2400">
                        <a:latin typeface="Helvetica Neue"/>
                        <a:ea typeface="Helvetica Neue" charset="0"/>
                        <a:cs typeface="Helvetica Neue" charset="0"/>
                      </a:endParaRPr>
                    </a:p>
                  </a:txBody>
                  <a:tcPr/>
                </a:tc>
                <a:tc>
                  <a:txBody>
                    <a:bodyPr/>
                    <a:lstStyle/>
                    <a:p>
                      <a:r>
                        <a:rPr lang="x-none" sz="2400" dirty="0">
                          <a:latin typeface="Helvetica Neue"/>
                        </a:rPr>
                        <a:t>Lime Survey</a:t>
                      </a:r>
                      <a:endParaRPr lang="en-US" sz="2400">
                        <a:latin typeface="Helvetica Neue"/>
                        <a:ea typeface="Helvetica Neue" charset="0"/>
                        <a:cs typeface="Helvetica Neue" charset="0"/>
                      </a:endParaRPr>
                    </a:p>
                  </a:txBody>
                  <a:tcPr/>
                </a:tc>
                <a:extLst>
                  <a:ext uri="{0D108BD9-81ED-4DB2-BD59-A6C34878D82A}">
                    <a16:rowId xmlns:a16="http://schemas.microsoft.com/office/drawing/2014/main" xmlns="" val="10000"/>
                  </a:ext>
                </a:extLst>
              </a:tr>
              <a:tr h="457200">
                <a:tc>
                  <a:txBody>
                    <a:bodyPr/>
                    <a:lstStyle/>
                    <a:p>
                      <a:r>
                        <a:rPr lang="x-none" sz="2400" dirty="0">
                          <a:latin typeface="Helvetica Neue"/>
                        </a:rPr>
                        <a:t>Hosting location</a:t>
                      </a:r>
                      <a:endParaRPr lang="en-US" sz="2400">
                        <a:latin typeface="Helvetica Neue"/>
                        <a:ea typeface="Helvetica Neue" charset="0"/>
                        <a:cs typeface="Helvetica Neue" charset="0"/>
                      </a:endParaRPr>
                    </a:p>
                  </a:txBody>
                  <a:tcPr/>
                </a:tc>
                <a:tc>
                  <a:txBody>
                    <a:bodyPr/>
                    <a:lstStyle/>
                    <a:p>
                      <a:r>
                        <a:rPr lang="x-none" sz="2400" dirty="0">
                          <a:latin typeface="Helvetica Neue"/>
                        </a:rPr>
                        <a:t>USA</a:t>
                      </a:r>
                      <a:endParaRPr lang="en-US" sz="2400">
                        <a:latin typeface="Helvetica Neue"/>
                        <a:ea typeface="Helvetica Neue" charset="0"/>
                        <a:cs typeface="Helvetica Neue" charset="0"/>
                      </a:endParaRPr>
                    </a:p>
                  </a:txBody>
                  <a:tcPr/>
                </a:tc>
                <a:tc>
                  <a:txBody>
                    <a:bodyPr/>
                    <a:lstStyle/>
                    <a:p>
                      <a:r>
                        <a:rPr lang="x-none" sz="2400" dirty="0">
                          <a:latin typeface="Helvetica Neue"/>
                        </a:rPr>
                        <a:t>UK</a:t>
                      </a:r>
                      <a:endParaRPr lang="en-US" sz="2400">
                        <a:latin typeface="Helvetica Neue"/>
                        <a:ea typeface="Helvetica Neue" charset="0"/>
                        <a:cs typeface="Helvetica Neue" charset="0"/>
                      </a:endParaRPr>
                    </a:p>
                  </a:txBody>
                  <a:tcPr/>
                </a:tc>
                <a:tc>
                  <a:txBody>
                    <a:bodyPr/>
                    <a:lstStyle/>
                    <a:p>
                      <a:r>
                        <a:rPr lang="x-none" sz="2400" dirty="0">
                          <a:latin typeface="Helvetica Neue"/>
                        </a:rPr>
                        <a:t>Internal</a:t>
                      </a:r>
                      <a:endParaRPr lang="en-US" sz="2400">
                        <a:latin typeface="Helvetica Neue"/>
                        <a:ea typeface="Helvetica Neue" charset="0"/>
                        <a:cs typeface="Helvetica Neue" charset="0"/>
                      </a:endParaRPr>
                    </a:p>
                  </a:txBody>
                  <a:tcPr/>
                </a:tc>
                <a:extLst>
                  <a:ext uri="{0D108BD9-81ED-4DB2-BD59-A6C34878D82A}">
                    <a16:rowId xmlns:a16="http://schemas.microsoft.com/office/drawing/2014/main" xmlns="" val="10001"/>
                  </a:ext>
                </a:extLst>
              </a:tr>
              <a:tr h="822960">
                <a:tc>
                  <a:txBody>
                    <a:bodyPr/>
                    <a:lstStyle/>
                    <a:p>
                      <a:r>
                        <a:rPr lang="x-none" sz="2400" dirty="0">
                          <a:latin typeface="Helvetica Neue"/>
                        </a:rPr>
                        <a:t>Complete data deletion</a:t>
                      </a:r>
                      <a:endParaRPr lang="en-US" sz="2400">
                        <a:latin typeface="Helvetica Neue"/>
                        <a:ea typeface="Helvetica Neue" charset="0"/>
                        <a:cs typeface="Helvetica Neue" charset="0"/>
                      </a:endParaRPr>
                    </a:p>
                  </a:txBody>
                  <a:tcPr/>
                </a:tc>
                <a:tc>
                  <a:txBody>
                    <a:bodyPr/>
                    <a:lstStyle/>
                    <a:p>
                      <a:r>
                        <a:rPr lang="x-none" sz="2400" dirty="0">
                          <a:latin typeface="Helvetica Neue"/>
                        </a:rPr>
                        <a:t>Probably</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tc>
                  <a:txBody>
                    <a:bodyPr/>
                    <a:lstStyle/>
                    <a:p>
                      <a:r>
                        <a:rPr lang="x-none" sz="2400" dirty="0">
                          <a:latin typeface="Helvetica Neue"/>
                        </a:rPr>
                        <a:t>Internal</a:t>
                      </a:r>
                      <a:endParaRPr lang="en-US" sz="2400">
                        <a:latin typeface="Helvetica Neue"/>
                        <a:ea typeface="Helvetica Neue" charset="0"/>
                        <a:cs typeface="Helvetica Neue" charset="0"/>
                      </a:endParaRPr>
                    </a:p>
                  </a:txBody>
                  <a:tcPr/>
                </a:tc>
                <a:extLst>
                  <a:ext uri="{0D108BD9-81ED-4DB2-BD59-A6C34878D82A}">
                    <a16:rowId xmlns:a16="http://schemas.microsoft.com/office/drawing/2014/main" xmlns="" val="10002"/>
                  </a:ext>
                </a:extLst>
              </a:tr>
              <a:tr h="822960">
                <a:tc>
                  <a:txBody>
                    <a:bodyPr/>
                    <a:lstStyle/>
                    <a:p>
                      <a:r>
                        <a:rPr lang="x-none" sz="2400" dirty="0">
                          <a:latin typeface="Helvetica Neue"/>
                        </a:rPr>
                        <a:t>Automatic deletion</a:t>
                      </a:r>
                      <a:endParaRPr lang="en-US" sz="2400">
                        <a:latin typeface="Helvetica Neue"/>
                        <a:ea typeface="Helvetica Neue" charset="0"/>
                        <a:cs typeface="Helvetica Neue" charset="0"/>
                      </a:endParaRPr>
                    </a:p>
                  </a:txBody>
                  <a:tcPr/>
                </a:tc>
                <a:tc>
                  <a:txBody>
                    <a:bodyPr/>
                    <a:lstStyle/>
                    <a:p>
                      <a:r>
                        <a:rPr lang="x-none" sz="2400" dirty="0">
                          <a:latin typeface="Helvetica Neue"/>
                        </a:rPr>
                        <a:t>No</a:t>
                      </a:r>
                      <a:endParaRPr lang="en-US" sz="2400">
                        <a:latin typeface="Helvetica Neue"/>
                        <a:ea typeface="Helvetica Neue" charset="0"/>
                        <a:cs typeface="Helvetica Neue" charset="0"/>
                      </a:endParaRPr>
                    </a:p>
                  </a:txBody>
                  <a:tcPr/>
                </a:tc>
                <a:tc>
                  <a:txBody>
                    <a:bodyPr/>
                    <a:lstStyle/>
                    <a:p>
                      <a:r>
                        <a:rPr lang="x-none" sz="2400" dirty="0">
                          <a:latin typeface="Helvetica Neue"/>
                        </a:rPr>
                        <a:t>No</a:t>
                      </a:r>
                      <a:endParaRPr lang="en-US" sz="2400">
                        <a:latin typeface="Helvetica Neue"/>
                        <a:ea typeface="Helvetica Neue" charset="0"/>
                        <a:cs typeface="Helvetica Neue" charset="0"/>
                      </a:endParaRPr>
                    </a:p>
                  </a:txBody>
                  <a:tcPr/>
                </a:tc>
                <a:tc>
                  <a:txBody>
                    <a:bodyPr/>
                    <a:lstStyle/>
                    <a:p>
                      <a:r>
                        <a:rPr lang="x-none" sz="2400" dirty="0">
                          <a:latin typeface="Helvetica Neue"/>
                        </a:rPr>
                        <a:t>No</a:t>
                      </a:r>
                      <a:endParaRPr lang="en-US" sz="2400">
                        <a:latin typeface="Helvetica Neue"/>
                        <a:ea typeface="Helvetica Neue" charset="0"/>
                        <a:cs typeface="Helvetica Neue" charset="0"/>
                      </a:endParaRPr>
                    </a:p>
                  </a:txBody>
                  <a:tcPr/>
                </a:tc>
                <a:extLst>
                  <a:ext uri="{0D108BD9-81ED-4DB2-BD59-A6C34878D82A}">
                    <a16:rowId xmlns:a16="http://schemas.microsoft.com/office/drawing/2014/main" xmlns="" val="1423753767"/>
                  </a:ext>
                </a:extLst>
              </a:tr>
              <a:tr h="457200">
                <a:tc>
                  <a:txBody>
                    <a:bodyPr/>
                    <a:lstStyle/>
                    <a:p>
                      <a:r>
                        <a:rPr lang="x-none" sz="2400" dirty="0">
                          <a:latin typeface="Helvetica Neue"/>
                        </a:rPr>
                        <a:t>API deletion</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tc>
                  <a:txBody>
                    <a:bodyPr/>
                    <a:lstStyle/>
                    <a:p>
                      <a:r>
                        <a:rPr lang="x-none" sz="2400" dirty="0">
                          <a:latin typeface="Helvetica Neue"/>
                        </a:rPr>
                        <a:t>Yes</a:t>
                      </a:r>
                      <a:endParaRPr lang="en-US" sz="2400">
                        <a:latin typeface="Helvetica Neue"/>
                        <a:ea typeface="Helvetica Neue" charset="0"/>
                        <a:cs typeface="Helvetica Neue" charset="0"/>
                      </a:endParaRPr>
                    </a:p>
                  </a:txBody>
                  <a:tcPr/>
                </a:tc>
                <a:extLst>
                  <a:ext uri="{0D108BD9-81ED-4DB2-BD59-A6C34878D82A}">
                    <a16:rowId xmlns:a16="http://schemas.microsoft.com/office/drawing/2014/main" xmlns="" val="4156151609"/>
                  </a:ext>
                </a:extLst>
              </a:tr>
            </a:tbl>
          </a:graphicData>
        </a:graphic>
      </p:graphicFrame>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000">
                <a:latin typeface="Helvetica Neue" charset="0"/>
                <a:ea typeface="Helvetica Neue" charset="0"/>
                <a:cs typeface="Helvetica Neue" charset="0"/>
              </a:rPr>
              <a:t>Data Retention</a:t>
            </a:r>
          </a:p>
        </p:txBody>
      </p:sp>
    </p:spTree>
    <p:extLst>
      <p:ext uri="{BB962C8B-B14F-4D97-AF65-F5344CB8AC3E}">
        <p14:creationId xmlns:p14="http://schemas.microsoft.com/office/powerpoint/2010/main" val="27697514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84"/>
          <p:cNvSpPr>
            <a:spLocks noChangeAspect="1"/>
          </p:cNvSpPr>
          <p:nvPr/>
        </p:nvSpPr>
        <p:spPr>
          <a:xfrm>
            <a:off x="0" y="2357436"/>
            <a:ext cx="12192000" cy="1414462"/>
          </a:xfrm>
          <a:prstGeom prst="rect">
            <a:avLst/>
          </a:prstGeom>
          <a:solidFill>
            <a:schemeClr val="accent2">
              <a:lumMod val="60000"/>
              <a:lumOff val="40000"/>
            </a:schemeClr>
          </a:solidFill>
          <a:ln>
            <a:noFill/>
          </a:ln>
        </p:spPr>
        <p:txBody>
          <a:bodyPr lIns="68569" tIns="68569" rIns="68569" bIns="68569" anchor="ctr" anchorCtr="0">
            <a:noAutofit/>
          </a:bodyPr>
          <a:lstStyle/>
          <a:p>
            <a:pPr>
              <a:buClr>
                <a:srgbClr val="000000"/>
              </a:buClr>
            </a:pPr>
            <a:endParaRPr sz="1051"/>
          </a:p>
        </p:txBody>
      </p:sp>
      <p:sp>
        <p:nvSpPr>
          <p:cNvPr id="6" name="Shape 91"/>
          <p:cNvSpPr txBox="1">
            <a:spLocks/>
          </p:cNvSpPr>
          <p:nvPr/>
        </p:nvSpPr>
        <p:spPr>
          <a:xfrm>
            <a:off x="428621" y="2491982"/>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7200">
                <a:latin typeface="Helvetica Neue" charset="0"/>
                <a:ea typeface="Helvetica Neue" charset="0"/>
                <a:cs typeface="Helvetica Neue" charset="0"/>
              </a:rPr>
              <a:t>Recommendations</a:t>
            </a:r>
          </a:p>
        </p:txBody>
      </p:sp>
    </p:spTree>
    <p:extLst>
      <p:ext uri="{BB962C8B-B14F-4D97-AF65-F5344CB8AC3E}">
        <p14:creationId xmlns:p14="http://schemas.microsoft.com/office/powerpoint/2010/main" val="53591935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84"/>
          <p:cNvSpPr>
            <a:spLocks noChangeAspect="1"/>
          </p:cNvSpPr>
          <p:nvPr/>
        </p:nvSpPr>
        <p:spPr>
          <a:xfrm>
            <a:off x="0" y="2357436"/>
            <a:ext cx="12192000" cy="1414462"/>
          </a:xfrm>
          <a:prstGeom prst="rect">
            <a:avLst/>
          </a:prstGeom>
          <a:solidFill>
            <a:schemeClr val="accent2">
              <a:lumMod val="60000"/>
              <a:lumOff val="40000"/>
            </a:schemeClr>
          </a:solidFill>
          <a:ln>
            <a:noFill/>
          </a:ln>
        </p:spPr>
        <p:txBody>
          <a:bodyPr lIns="68569" tIns="68569" rIns="68569" bIns="68569" anchor="ctr" anchorCtr="0">
            <a:noAutofit/>
          </a:bodyPr>
          <a:lstStyle/>
          <a:p>
            <a:pPr>
              <a:buClr>
                <a:srgbClr val="000000"/>
              </a:buClr>
            </a:pPr>
            <a:endParaRPr sz="1051"/>
          </a:p>
        </p:txBody>
      </p:sp>
      <p:sp>
        <p:nvSpPr>
          <p:cNvPr id="6" name="Shape 91"/>
          <p:cNvSpPr txBox="1">
            <a:spLocks/>
          </p:cNvSpPr>
          <p:nvPr/>
        </p:nvSpPr>
        <p:spPr>
          <a:xfrm>
            <a:off x="428621" y="2491982"/>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6000">
                <a:latin typeface="Helvetica Neue" charset="0"/>
                <a:ea typeface="Helvetica Neue" charset="0"/>
                <a:cs typeface="Helvetica Neue" charset="0"/>
              </a:rPr>
              <a:t>Home Office Usage</a:t>
            </a:r>
            <a:endParaRPr lang="en-US" sz="6000">
              <a:latin typeface="Helvetica Neue" charset="0"/>
              <a:ea typeface="Helvetica Neue" charset="0"/>
              <a:cs typeface="Helvetica Neue" charset="0"/>
            </a:endParaRPr>
          </a:p>
        </p:txBody>
      </p:sp>
    </p:spTree>
    <p:extLst>
      <p:ext uri="{BB962C8B-B14F-4D97-AF65-F5344CB8AC3E}">
        <p14:creationId xmlns:p14="http://schemas.microsoft.com/office/powerpoint/2010/main" val="324907989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flipH="1">
            <a:off x="5686425" y="2372"/>
            <a:ext cx="14285" cy="6241267"/>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5586412" y="4357677"/>
            <a:ext cx="214312" cy="2143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607842" y="2893212"/>
            <a:ext cx="214312" cy="2143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593554" y="6046011"/>
            <a:ext cx="214312" cy="2143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91"/>
          <p:cNvSpPr txBox="1">
            <a:spLocks/>
          </p:cNvSpPr>
          <p:nvPr/>
        </p:nvSpPr>
        <p:spPr>
          <a:xfrm>
            <a:off x="6196967" y="1261221"/>
            <a:ext cx="5179063" cy="5461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Open source but still costly</a:t>
            </a:r>
            <a:endParaRPr lang="en-US" sz="3600">
              <a:latin typeface="Helvetica Neue" charset="0"/>
              <a:ea typeface="Helvetica Neue" charset="0"/>
              <a:cs typeface="Helvetica Neue" charset="0"/>
            </a:endParaRPr>
          </a:p>
        </p:txBody>
      </p:sp>
      <p:sp>
        <p:nvSpPr>
          <p:cNvPr id="13" name="Shape 91"/>
          <p:cNvSpPr txBox="1">
            <a:spLocks/>
          </p:cNvSpPr>
          <p:nvPr/>
        </p:nvSpPr>
        <p:spPr>
          <a:xfrm>
            <a:off x="6148389" y="2470621"/>
            <a:ext cx="5190625" cy="1065213"/>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Very developer heavy</a:t>
            </a:r>
            <a:endParaRPr lang="en-US" sz="3600">
              <a:latin typeface="Helvetica Neue" charset="0"/>
              <a:ea typeface="Helvetica Neue" charset="0"/>
              <a:cs typeface="Helvetica Neue" charset="0"/>
            </a:endParaRPr>
          </a:p>
        </p:txBody>
      </p:sp>
      <p:sp>
        <p:nvSpPr>
          <p:cNvPr id="19" name="Shape 91"/>
          <p:cNvSpPr txBox="1">
            <a:spLocks/>
          </p:cNvSpPr>
          <p:nvPr/>
        </p:nvSpPr>
        <p:spPr>
          <a:xfrm>
            <a:off x="6148389" y="3952875"/>
            <a:ext cx="5219766" cy="960437"/>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Overly complex</a:t>
            </a:r>
            <a:endParaRPr lang="en-US" sz="3600">
              <a:latin typeface="Helvetica Neue" charset="0"/>
              <a:ea typeface="Helvetica Neue" charset="0"/>
              <a:cs typeface="Helvetica Neue" charset="0"/>
            </a:endParaRPr>
          </a:p>
        </p:txBody>
      </p:sp>
      <p:sp>
        <p:nvSpPr>
          <p:cNvPr id="20" name="Oval 19"/>
          <p:cNvSpPr/>
          <p:nvPr/>
        </p:nvSpPr>
        <p:spPr>
          <a:xfrm>
            <a:off x="5603074" y="1426371"/>
            <a:ext cx="214312" cy="21431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hape 91"/>
          <p:cNvSpPr txBox="1">
            <a:spLocks/>
          </p:cNvSpPr>
          <p:nvPr/>
        </p:nvSpPr>
        <p:spPr>
          <a:xfrm>
            <a:off x="540541" y="685800"/>
            <a:ext cx="4529139" cy="474345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800">
                <a:latin typeface="Helvetica Neue" charset="0"/>
                <a:ea typeface="Helvetica Neue" charset="0"/>
                <a:cs typeface="Helvetica Neue" charset="0"/>
              </a:rPr>
              <a:t>Lime Survey</a:t>
            </a:r>
            <a:endParaRPr lang="en-US" sz="4800">
              <a:latin typeface="Helvetica Neue" charset="0"/>
              <a:ea typeface="Helvetica Neue" charset="0"/>
              <a:cs typeface="Helvetica Neue" charset="0"/>
            </a:endParaRPr>
          </a:p>
        </p:txBody>
      </p:sp>
    </p:spTree>
    <p:extLst>
      <p:ext uri="{BB962C8B-B14F-4D97-AF65-F5344CB8AC3E}">
        <p14:creationId xmlns:p14="http://schemas.microsoft.com/office/powerpoint/2010/main" val="39651045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91"/>
          <p:cNvSpPr txBox="1">
            <a:spLocks/>
          </p:cNvSpPr>
          <p:nvPr/>
        </p:nvSpPr>
        <p:spPr>
          <a:xfrm>
            <a:off x="442909" y="820343"/>
            <a:ext cx="10958513"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3 main candidates</a:t>
            </a:r>
            <a:endParaRPr lang="en-US" sz="3600">
              <a:latin typeface="Helvetica Neue" charset="0"/>
              <a:ea typeface="Helvetica Neue" charset="0"/>
              <a:cs typeface="Helvetica Neue" charset="0"/>
            </a:endParaRPr>
          </a:p>
        </p:txBody>
      </p:sp>
      <p:sp>
        <p:nvSpPr>
          <p:cNvPr id="3" name="Shape 91"/>
          <p:cNvSpPr txBox="1">
            <a:spLocks/>
          </p:cNvSpPr>
          <p:nvPr/>
        </p:nvSpPr>
        <p:spPr>
          <a:xfrm>
            <a:off x="442909" y="1922843"/>
            <a:ext cx="10958513" cy="3575432"/>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lnSpc>
                <a:spcPct val="150000"/>
              </a:lnSpc>
              <a:buSzPct val="100000"/>
              <a:buFont typeface="Arial" panose="020B0604020202020204" pitchFamily="34" charset="0"/>
              <a:buChar char="•"/>
            </a:pPr>
            <a:r>
              <a:rPr lang="x-none" sz="3600" dirty="0">
                <a:latin typeface="Helvetica Neue" charset="0"/>
                <a:ea typeface="Helvetica Neue" charset="0"/>
                <a:cs typeface="Helvetica Neue" charset="0"/>
              </a:rPr>
              <a:t>Survey Monkey – most recognisable</a:t>
            </a:r>
            <a:endParaRPr lang="en-US" sz="3600" dirty="0">
              <a:latin typeface="Helvetica Neue" charset="0"/>
              <a:ea typeface="Helvetica Neue" charset="0"/>
              <a:cs typeface="Helvetica Neue" charset="0"/>
            </a:endParaRPr>
          </a:p>
          <a:p>
            <a:pPr marL="571500" indent="-571500">
              <a:lnSpc>
                <a:spcPct val="150000"/>
              </a:lnSpc>
              <a:buSzPct val="100000"/>
              <a:buFont typeface="Arial" panose="020B0604020202020204" pitchFamily="34" charset="0"/>
              <a:buChar char="•"/>
            </a:pPr>
            <a:r>
              <a:rPr lang="x-none" sz="3600" dirty="0">
                <a:latin typeface="Helvetica Neue" charset="0"/>
                <a:ea typeface="Helvetica Neue" charset="0"/>
                <a:cs typeface="Helvetica Neue" charset="0"/>
              </a:rPr>
              <a:t>Smart Survey – already licensed in HOD</a:t>
            </a:r>
            <a:endParaRPr lang="en-US" sz="3600" dirty="0">
              <a:latin typeface="Helvetica Neue" charset="0"/>
              <a:ea typeface="Helvetica Neue" charset="0"/>
              <a:cs typeface="Helvetica Neue" charset="0"/>
            </a:endParaRPr>
          </a:p>
          <a:p>
            <a:pPr marL="571500" indent="-571500">
              <a:lnSpc>
                <a:spcPct val="150000"/>
              </a:lnSpc>
              <a:buSzPct val="100000"/>
              <a:buFont typeface="Arial" panose="020B0604020202020204" pitchFamily="34" charset="0"/>
              <a:buChar char="•"/>
            </a:pPr>
            <a:r>
              <a:rPr lang="x-none" sz="3600" dirty="0">
                <a:latin typeface="Helvetica Neue" charset="0"/>
                <a:ea typeface="Helvetica Neue" charset="0"/>
                <a:cs typeface="Helvetica Neue" charset="0"/>
              </a:rPr>
              <a:t>Lime Survey – largest open source alternative</a:t>
            </a:r>
          </a:p>
        </p:txBody>
      </p:sp>
    </p:spTree>
    <p:extLst>
      <p:ext uri="{BB962C8B-B14F-4D97-AF65-F5344CB8AC3E}">
        <p14:creationId xmlns:p14="http://schemas.microsoft.com/office/powerpoint/2010/main" val="132996933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flipH="1">
            <a:off x="5686425" y="2372"/>
            <a:ext cx="14285" cy="6241267"/>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5586412" y="4357677"/>
            <a:ext cx="214312" cy="2143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607842" y="2893212"/>
            <a:ext cx="214312" cy="2143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593554" y="6046011"/>
            <a:ext cx="214312" cy="2143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91"/>
          <p:cNvSpPr txBox="1">
            <a:spLocks/>
          </p:cNvSpPr>
          <p:nvPr/>
        </p:nvSpPr>
        <p:spPr>
          <a:xfrm>
            <a:off x="6020333" y="2779327"/>
            <a:ext cx="5179063" cy="5461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Performed equally well</a:t>
            </a:r>
            <a:endParaRPr lang="en-US" sz="3600">
              <a:latin typeface="Helvetica Neue" charset="0"/>
              <a:ea typeface="Helvetica Neue" charset="0"/>
              <a:cs typeface="Helvetica Neue" charset="0"/>
            </a:endParaRPr>
          </a:p>
        </p:txBody>
      </p:sp>
      <p:sp>
        <p:nvSpPr>
          <p:cNvPr id="20" name="Oval 19"/>
          <p:cNvSpPr/>
          <p:nvPr/>
        </p:nvSpPr>
        <p:spPr>
          <a:xfrm>
            <a:off x="5603074" y="1426371"/>
            <a:ext cx="214312" cy="21431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hape 91"/>
          <p:cNvSpPr txBox="1">
            <a:spLocks/>
          </p:cNvSpPr>
          <p:nvPr/>
        </p:nvSpPr>
        <p:spPr>
          <a:xfrm>
            <a:off x="540541" y="685800"/>
            <a:ext cx="4529139" cy="474345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800">
                <a:latin typeface="Helvetica Neue" charset="0"/>
                <a:ea typeface="Helvetica Neue" charset="0"/>
                <a:cs typeface="Helvetica Neue" charset="0"/>
              </a:rPr>
              <a:t>Survey Monkey</a:t>
            </a:r>
            <a:endParaRPr lang="en-US" sz="4800">
              <a:latin typeface="Helvetica Neue" charset="0"/>
              <a:ea typeface="Helvetica Neue" charset="0"/>
              <a:cs typeface="Helvetica Neue" charset="0"/>
            </a:endParaRPr>
          </a:p>
          <a:p>
            <a:pPr>
              <a:buSzPct val="25000"/>
            </a:pPr>
            <a:r>
              <a:rPr lang="x-none" sz="4800">
                <a:latin typeface="Helvetica Neue" charset="0"/>
                <a:ea typeface="Helvetica Neue" charset="0"/>
                <a:cs typeface="Helvetica Neue" charset="0"/>
              </a:rPr>
              <a:t>Smart Survey</a:t>
            </a:r>
            <a:endParaRPr lang="en-US" sz="4800">
              <a:latin typeface="Helvetica Neue" charset="0"/>
              <a:ea typeface="Helvetica Neue" charset="0"/>
              <a:cs typeface="Helvetica Neue" charset="0"/>
            </a:endParaRPr>
          </a:p>
        </p:txBody>
      </p:sp>
    </p:spTree>
    <p:extLst>
      <p:ext uri="{BB962C8B-B14F-4D97-AF65-F5344CB8AC3E}">
        <p14:creationId xmlns:p14="http://schemas.microsoft.com/office/powerpoint/2010/main" val="378521577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flipH="1">
            <a:off x="5686425" y="2372"/>
            <a:ext cx="14285" cy="6241267"/>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5586412" y="4357677"/>
            <a:ext cx="214312" cy="2143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607842" y="2893212"/>
            <a:ext cx="214312" cy="2143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593554" y="6046011"/>
            <a:ext cx="214312" cy="2143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91"/>
          <p:cNvSpPr txBox="1">
            <a:spLocks/>
          </p:cNvSpPr>
          <p:nvPr/>
        </p:nvSpPr>
        <p:spPr>
          <a:xfrm>
            <a:off x="6020333" y="2779327"/>
            <a:ext cx="5179063" cy="5461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UK vs US </a:t>
            </a:r>
            <a:r>
              <a:rPr lang="x-none" sz="3600" err="1">
                <a:latin typeface="Helvetica Neue" charset="0"/>
                <a:ea typeface="Helvetica Neue" charset="0"/>
                <a:cs typeface="Helvetica Neue" charset="0"/>
              </a:rPr>
              <a:t>datastore</a:t>
            </a:r>
            <a:endParaRPr lang="en-US" sz="3600" err="1">
              <a:latin typeface="Helvetica Neue" charset="0"/>
              <a:ea typeface="Helvetica Neue" charset="0"/>
              <a:cs typeface="Helvetica Neue" charset="0"/>
            </a:endParaRPr>
          </a:p>
        </p:txBody>
      </p:sp>
      <p:sp>
        <p:nvSpPr>
          <p:cNvPr id="20" name="Oval 19"/>
          <p:cNvSpPr/>
          <p:nvPr/>
        </p:nvSpPr>
        <p:spPr>
          <a:xfrm>
            <a:off x="5603074" y="1426371"/>
            <a:ext cx="214312" cy="21431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hape 91"/>
          <p:cNvSpPr txBox="1">
            <a:spLocks/>
          </p:cNvSpPr>
          <p:nvPr/>
        </p:nvSpPr>
        <p:spPr>
          <a:xfrm>
            <a:off x="540541" y="685800"/>
            <a:ext cx="4529139" cy="474345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800">
                <a:latin typeface="Helvetica Neue" charset="0"/>
                <a:ea typeface="Helvetica Neue" charset="0"/>
                <a:cs typeface="Helvetica Neue" charset="0"/>
              </a:rPr>
              <a:t>Survey Monkey</a:t>
            </a:r>
            <a:endParaRPr lang="en-US" sz="4800">
              <a:latin typeface="Helvetica Neue" charset="0"/>
              <a:ea typeface="Helvetica Neue" charset="0"/>
              <a:cs typeface="Helvetica Neue" charset="0"/>
            </a:endParaRPr>
          </a:p>
          <a:p>
            <a:pPr>
              <a:buSzPct val="25000"/>
            </a:pPr>
            <a:endParaRPr lang="en-US" sz="4800">
              <a:latin typeface="Helvetica Neue" charset="0"/>
              <a:ea typeface="Helvetica Neue" charset="0"/>
              <a:cs typeface="Helvetica Neue" charset="0"/>
            </a:endParaRPr>
          </a:p>
          <a:p>
            <a:pPr>
              <a:buSzPct val="25000"/>
            </a:pPr>
            <a:r>
              <a:rPr lang="x-none" sz="4800">
                <a:latin typeface="Helvetica Neue" charset="0"/>
                <a:ea typeface="Helvetica Neue" charset="0"/>
                <a:cs typeface="Helvetica Neue" charset="0"/>
              </a:rPr>
              <a:t>Smart Survey</a:t>
            </a:r>
            <a:endParaRPr lang="en-US" sz="4800">
              <a:latin typeface="Helvetica Neue" charset="0"/>
              <a:ea typeface="Helvetica Neue" charset="0"/>
              <a:cs typeface="Helvetica Neue" charset="0"/>
            </a:endParaRPr>
          </a:p>
        </p:txBody>
      </p:sp>
    </p:spTree>
    <p:extLst>
      <p:ext uri="{BB962C8B-B14F-4D97-AF65-F5344CB8AC3E}">
        <p14:creationId xmlns:p14="http://schemas.microsoft.com/office/powerpoint/2010/main" val="17251270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flipH="1">
            <a:off x="5686425" y="2372"/>
            <a:ext cx="14285" cy="6241267"/>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5586412" y="4357677"/>
            <a:ext cx="214312" cy="2143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607842" y="2893212"/>
            <a:ext cx="214312" cy="2143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593554" y="6046011"/>
            <a:ext cx="214312" cy="2143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91"/>
          <p:cNvSpPr txBox="1">
            <a:spLocks/>
          </p:cNvSpPr>
          <p:nvPr/>
        </p:nvSpPr>
        <p:spPr>
          <a:xfrm>
            <a:off x="6020333" y="2779327"/>
            <a:ext cx="5179063" cy="5461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Recommended</a:t>
            </a:r>
            <a:endParaRPr lang="en-US" sz="3600">
              <a:latin typeface="Helvetica Neue" charset="0"/>
              <a:ea typeface="Helvetica Neue" charset="0"/>
              <a:cs typeface="Helvetica Neue" charset="0"/>
            </a:endParaRPr>
          </a:p>
        </p:txBody>
      </p:sp>
      <p:sp>
        <p:nvSpPr>
          <p:cNvPr id="20" name="Oval 19"/>
          <p:cNvSpPr/>
          <p:nvPr/>
        </p:nvSpPr>
        <p:spPr>
          <a:xfrm>
            <a:off x="5603074" y="1426371"/>
            <a:ext cx="214312" cy="21431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hape 91"/>
          <p:cNvSpPr txBox="1">
            <a:spLocks/>
          </p:cNvSpPr>
          <p:nvPr/>
        </p:nvSpPr>
        <p:spPr>
          <a:xfrm>
            <a:off x="540541" y="685800"/>
            <a:ext cx="4529139" cy="474345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800">
                <a:latin typeface="Helvetica Neue" charset="0"/>
                <a:ea typeface="Helvetica Neue" charset="0"/>
                <a:cs typeface="Helvetica Neue" charset="0"/>
              </a:rPr>
              <a:t>Smart Survey</a:t>
            </a:r>
            <a:endParaRPr lang="en-US" sz="4800">
              <a:latin typeface="Helvetica Neue" charset="0"/>
              <a:ea typeface="Helvetica Neue" charset="0"/>
              <a:cs typeface="Helvetica Neue" charset="0"/>
            </a:endParaRPr>
          </a:p>
        </p:txBody>
      </p:sp>
    </p:spTree>
    <p:extLst>
      <p:ext uri="{BB962C8B-B14F-4D97-AF65-F5344CB8AC3E}">
        <p14:creationId xmlns:p14="http://schemas.microsoft.com/office/powerpoint/2010/main" val="426973661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84"/>
          <p:cNvSpPr>
            <a:spLocks noChangeAspect="1"/>
          </p:cNvSpPr>
          <p:nvPr/>
        </p:nvSpPr>
        <p:spPr>
          <a:xfrm>
            <a:off x="0" y="2357436"/>
            <a:ext cx="12192000" cy="1414462"/>
          </a:xfrm>
          <a:prstGeom prst="rect">
            <a:avLst/>
          </a:prstGeom>
          <a:solidFill>
            <a:schemeClr val="accent2">
              <a:lumMod val="60000"/>
              <a:lumOff val="40000"/>
            </a:schemeClr>
          </a:solidFill>
          <a:ln>
            <a:noFill/>
          </a:ln>
        </p:spPr>
        <p:txBody>
          <a:bodyPr lIns="68569" tIns="68569" rIns="68569" bIns="68569" anchor="ctr" anchorCtr="0">
            <a:noAutofit/>
          </a:bodyPr>
          <a:lstStyle/>
          <a:p>
            <a:pPr>
              <a:buClr>
                <a:srgbClr val="000000"/>
              </a:buClr>
            </a:pPr>
            <a:endParaRPr sz="1051"/>
          </a:p>
        </p:txBody>
      </p:sp>
      <p:sp>
        <p:nvSpPr>
          <p:cNvPr id="6" name="Shape 91"/>
          <p:cNvSpPr txBox="1">
            <a:spLocks/>
          </p:cNvSpPr>
          <p:nvPr/>
        </p:nvSpPr>
        <p:spPr>
          <a:xfrm>
            <a:off x="428621" y="2491982"/>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6000">
                <a:latin typeface="Helvetica Neue" charset="0"/>
                <a:ea typeface="Helvetica Neue" charset="0"/>
                <a:cs typeface="Helvetica Neue" charset="0"/>
              </a:rPr>
              <a:t>Digital Inclusion Survey</a:t>
            </a:r>
            <a:endParaRPr lang="en-US" sz="6000">
              <a:latin typeface="Helvetica Neue" charset="0"/>
              <a:ea typeface="Helvetica Neue" charset="0"/>
              <a:cs typeface="Helvetica Neue" charset="0"/>
            </a:endParaRPr>
          </a:p>
        </p:txBody>
      </p:sp>
    </p:spTree>
    <p:extLst>
      <p:ext uri="{BB962C8B-B14F-4D97-AF65-F5344CB8AC3E}">
        <p14:creationId xmlns:p14="http://schemas.microsoft.com/office/powerpoint/2010/main" val="96029879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91"/>
          <p:cNvSpPr txBox="1">
            <a:spLocks/>
          </p:cNvSpPr>
          <p:nvPr/>
        </p:nvSpPr>
        <p:spPr>
          <a:xfrm>
            <a:off x="442909" y="820343"/>
            <a:ext cx="10958513"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Digital Inclusion questionnaire:</a:t>
            </a:r>
          </a:p>
        </p:txBody>
      </p:sp>
      <p:sp>
        <p:nvSpPr>
          <p:cNvPr id="3" name="Shape 91"/>
          <p:cNvSpPr txBox="1">
            <a:spLocks/>
          </p:cNvSpPr>
          <p:nvPr/>
        </p:nvSpPr>
        <p:spPr>
          <a:xfrm>
            <a:off x="442909" y="1922843"/>
            <a:ext cx="10958513" cy="3575432"/>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891" indent="-342891">
              <a:lnSpc>
                <a:spcPct val="150000"/>
              </a:lnSpc>
              <a:buSzPct val="100000"/>
              <a:buFont typeface="Helvetica Neue"/>
              <a:buChar char="●"/>
            </a:pPr>
            <a:r>
              <a:rPr lang="x-none" sz="3600">
                <a:latin typeface="Helvetica Neue" charset="0"/>
                <a:ea typeface="Helvetica Neue" charset="0"/>
                <a:cs typeface="Helvetica Neue" charset="0"/>
              </a:rPr>
              <a:t>can't be created as a simple survey</a:t>
            </a:r>
            <a:endParaRPr lang="en-US" sz="3600">
              <a:latin typeface="Helvetica Neue" charset="0"/>
              <a:ea typeface="Helvetica Neue" charset="0"/>
              <a:cs typeface="Helvetica Neue" charset="0"/>
            </a:endParaRPr>
          </a:p>
          <a:p>
            <a:pPr marL="342891" indent="-342891">
              <a:lnSpc>
                <a:spcPct val="150000"/>
              </a:lnSpc>
              <a:buSzPct val="100000"/>
              <a:buFont typeface="Helvetica Neue"/>
              <a:buChar char="●"/>
            </a:pPr>
            <a:r>
              <a:rPr lang="x-none" sz="3600">
                <a:latin typeface="Helvetica Neue" charset="0"/>
                <a:ea typeface="Helvetica Neue" charset="0"/>
                <a:cs typeface="Helvetica Neue" charset="0"/>
              </a:rPr>
              <a:t>can be created with some skip logic</a:t>
            </a:r>
          </a:p>
          <a:p>
            <a:pPr marL="342891" indent="-342891">
              <a:lnSpc>
                <a:spcPct val="150000"/>
              </a:lnSpc>
              <a:buSzPct val="100000"/>
              <a:buFont typeface="Helvetica Neue"/>
              <a:buChar char="●"/>
            </a:pPr>
            <a:r>
              <a:rPr lang="x-none" sz="3600">
                <a:latin typeface="Helvetica Neue" charset="0"/>
                <a:ea typeface="Helvetica Neue" charset="0"/>
                <a:cs typeface="Helvetica Neue" charset="0"/>
              </a:rPr>
              <a:t>may not always save final state</a:t>
            </a:r>
          </a:p>
        </p:txBody>
      </p:sp>
    </p:spTree>
    <p:extLst>
      <p:ext uri="{BB962C8B-B14F-4D97-AF65-F5344CB8AC3E}">
        <p14:creationId xmlns:p14="http://schemas.microsoft.com/office/powerpoint/2010/main" val="337040483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91"/>
          <p:cNvSpPr txBox="1">
            <a:spLocks/>
          </p:cNvSpPr>
          <p:nvPr/>
        </p:nvSpPr>
        <p:spPr>
          <a:xfrm>
            <a:off x="442909" y="820343"/>
            <a:ext cx="10958513"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Digital Inclusion reporting:</a:t>
            </a:r>
          </a:p>
        </p:txBody>
      </p:sp>
      <p:sp>
        <p:nvSpPr>
          <p:cNvPr id="3" name="Shape 91"/>
          <p:cNvSpPr txBox="1">
            <a:spLocks/>
          </p:cNvSpPr>
          <p:nvPr/>
        </p:nvSpPr>
        <p:spPr>
          <a:xfrm>
            <a:off x="442909" y="1922843"/>
            <a:ext cx="10958513" cy="3575432"/>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891" indent="-342891">
              <a:lnSpc>
                <a:spcPct val="150000"/>
              </a:lnSpc>
              <a:buSzPct val="100000"/>
              <a:buFont typeface="Helvetica Neue"/>
              <a:buChar char="●"/>
            </a:pPr>
            <a:r>
              <a:rPr lang="x-none" sz="3600">
                <a:latin typeface="Helvetica Neue" charset="0"/>
                <a:ea typeface="Helvetica Neue" charset="0"/>
                <a:cs typeface="Helvetica Neue" charset="0"/>
              </a:rPr>
              <a:t>requires bespoke solution</a:t>
            </a:r>
            <a:endParaRPr lang="en-US" sz="3600">
              <a:latin typeface="Helvetica Neue" charset="0"/>
              <a:ea typeface="Helvetica Neue" charset="0"/>
              <a:cs typeface="Helvetica Neue" charset="0"/>
            </a:endParaRPr>
          </a:p>
          <a:p>
            <a:pPr marL="342891" indent="-342891">
              <a:lnSpc>
                <a:spcPct val="150000"/>
              </a:lnSpc>
              <a:buSzPct val="100000"/>
              <a:buFont typeface="Helvetica Neue"/>
              <a:buChar char="●"/>
            </a:pPr>
            <a:r>
              <a:rPr lang="x-none" sz="3600">
                <a:latin typeface="Helvetica Neue" charset="0"/>
                <a:ea typeface="Helvetica Neue" charset="0"/>
                <a:cs typeface="Helvetica Neue" charset="0"/>
              </a:rPr>
              <a:t>data determined by 'exit question'</a:t>
            </a:r>
          </a:p>
          <a:p>
            <a:pPr marL="342891" indent="-342891">
              <a:lnSpc>
                <a:spcPct val="150000"/>
              </a:lnSpc>
              <a:buSzPct val="100000"/>
              <a:buFont typeface="Helvetica Neue"/>
              <a:buChar char="●"/>
            </a:pPr>
            <a:r>
              <a:rPr lang="x-none" sz="3600">
                <a:latin typeface="Helvetica Neue" charset="0"/>
                <a:ea typeface="Helvetica Neue" charset="0"/>
                <a:cs typeface="Helvetica Neue" charset="0"/>
              </a:rPr>
              <a:t>chart combined questions with Excel</a:t>
            </a:r>
          </a:p>
          <a:p>
            <a:pPr marL="342891" indent="-342891">
              <a:lnSpc>
                <a:spcPct val="150000"/>
              </a:lnSpc>
              <a:buSzPct val="100000"/>
              <a:buFont typeface="Helvetica Neue"/>
              <a:buChar char="●"/>
            </a:pPr>
            <a:r>
              <a:rPr lang="x-none" sz="3600">
                <a:latin typeface="Helvetica Neue" charset="0"/>
                <a:ea typeface="Helvetica Neue" charset="0"/>
                <a:cs typeface="Helvetica Neue" charset="0"/>
              </a:rPr>
              <a:t>or using API</a:t>
            </a:r>
          </a:p>
        </p:txBody>
      </p:sp>
    </p:spTree>
    <p:extLst>
      <p:ext uri="{BB962C8B-B14F-4D97-AF65-F5344CB8AC3E}">
        <p14:creationId xmlns:p14="http://schemas.microsoft.com/office/powerpoint/2010/main" val="285404852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flipH="1">
            <a:off x="5686425" y="2372"/>
            <a:ext cx="14285" cy="6241267"/>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5586412" y="4357677"/>
            <a:ext cx="214312" cy="2143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607842" y="2893212"/>
            <a:ext cx="214312" cy="2143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593554" y="6046011"/>
            <a:ext cx="214312" cy="2143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91"/>
          <p:cNvSpPr txBox="1">
            <a:spLocks/>
          </p:cNvSpPr>
          <p:nvPr/>
        </p:nvSpPr>
        <p:spPr>
          <a:xfrm>
            <a:off x="6020333" y="2779327"/>
            <a:ext cx="5179063" cy="5461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UK vs US </a:t>
            </a:r>
            <a:r>
              <a:rPr lang="x-none" sz="3600" err="1">
                <a:latin typeface="Helvetica Neue" charset="0"/>
                <a:ea typeface="Helvetica Neue" charset="0"/>
                <a:cs typeface="Helvetica Neue" charset="0"/>
              </a:rPr>
              <a:t>datastore</a:t>
            </a:r>
            <a:endParaRPr lang="en-US" sz="3600" err="1">
              <a:latin typeface="Helvetica Neue" charset="0"/>
              <a:ea typeface="Helvetica Neue" charset="0"/>
              <a:cs typeface="Helvetica Neue" charset="0"/>
            </a:endParaRPr>
          </a:p>
        </p:txBody>
      </p:sp>
      <p:sp>
        <p:nvSpPr>
          <p:cNvPr id="20" name="Oval 19"/>
          <p:cNvSpPr/>
          <p:nvPr/>
        </p:nvSpPr>
        <p:spPr>
          <a:xfrm>
            <a:off x="5603074" y="1426371"/>
            <a:ext cx="214312" cy="21431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hape 91"/>
          <p:cNvSpPr txBox="1">
            <a:spLocks/>
          </p:cNvSpPr>
          <p:nvPr/>
        </p:nvSpPr>
        <p:spPr>
          <a:xfrm>
            <a:off x="540541" y="685800"/>
            <a:ext cx="4529139" cy="474345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800">
                <a:latin typeface="Helvetica Neue" charset="0"/>
                <a:ea typeface="Helvetica Neue" charset="0"/>
                <a:cs typeface="Helvetica Neue" charset="0"/>
              </a:rPr>
              <a:t>Survey Monkey</a:t>
            </a:r>
            <a:endParaRPr lang="en-US" sz="4800">
              <a:latin typeface="Helvetica Neue" charset="0"/>
              <a:ea typeface="Helvetica Neue" charset="0"/>
              <a:cs typeface="Helvetica Neue" charset="0"/>
            </a:endParaRPr>
          </a:p>
          <a:p>
            <a:pPr>
              <a:buSzPct val="25000"/>
            </a:pPr>
            <a:endParaRPr lang="en-US" sz="4800">
              <a:latin typeface="Helvetica Neue" charset="0"/>
              <a:ea typeface="Helvetica Neue" charset="0"/>
              <a:cs typeface="Helvetica Neue" charset="0"/>
            </a:endParaRPr>
          </a:p>
          <a:p>
            <a:pPr>
              <a:buSzPct val="25000"/>
            </a:pPr>
            <a:r>
              <a:rPr lang="x-none" sz="4800">
                <a:latin typeface="Helvetica Neue" charset="0"/>
                <a:ea typeface="Helvetica Neue" charset="0"/>
                <a:cs typeface="Helvetica Neue" charset="0"/>
              </a:rPr>
              <a:t>Smart Survey</a:t>
            </a:r>
            <a:endParaRPr lang="en-US" sz="4800">
              <a:latin typeface="Helvetica Neue" charset="0"/>
              <a:ea typeface="Helvetica Neue" charset="0"/>
              <a:cs typeface="Helvetica Neue" charset="0"/>
            </a:endParaRPr>
          </a:p>
        </p:txBody>
      </p:sp>
    </p:spTree>
    <p:extLst>
      <p:ext uri="{BB962C8B-B14F-4D97-AF65-F5344CB8AC3E}">
        <p14:creationId xmlns:p14="http://schemas.microsoft.com/office/powerpoint/2010/main" val="306072434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flipH="1">
            <a:off x="5686425" y="2372"/>
            <a:ext cx="14285" cy="6241267"/>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5586412" y="4357677"/>
            <a:ext cx="214312" cy="2143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607842" y="2893212"/>
            <a:ext cx="214312" cy="2143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593554" y="6046011"/>
            <a:ext cx="214312" cy="2143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91"/>
          <p:cNvSpPr txBox="1">
            <a:spLocks/>
          </p:cNvSpPr>
          <p:nvPr/>
        </p:nvSpPr>
        <p:spPr>
          <a:xfrm>
            <a:off x="6020333" y="2779327"/>
            <a:ext cx="5179063" cy="5461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3600">
                <a:latin typeface="Helvetica Neue" charset="0"/>
                <a:ea typeface="Helvetica Neue" charset="0"/>
                <a:cs typeface="Helvetica Neue" charset="0"/>
              </a:rPr>
              <a:t>Recommended</a:t>
            </a:r>
            <a:endParaRPr lang="en-US" sz="3600">
              <a:latin typeface="Helvetica Neue" charset="0"/>
              <a:ea typeface="Helvetica Neue" charset="0"/>
              <a:cs typeface="Helvetica Neue" charset="0"/>
            </a:endParaRPr>
          </a:p>
        </p:txBody>
      </p:sp>
      <p:sp>
        <p:nvSpPr>
          <p:cNvPr id="20" name="Oval 19"/>
          <p:cNvSpPr/>
          <p:nvPr/>
        </p:nvSpPr>
        <p:spPr>
          <a:xfrm>
            <a:off x="5603074" y="1426371"/>
            <a:ext cx="214312" cy="21431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hape 91"/>
          <p:cNvSpPr txBox="1">
            <a:spLocks/>
          </p:cNvSpPr>
          <p:nvPr/>
        </p:nvSpPr>
        <p:spPr>
          <a:xfrm>
            <a:off x="540541" y="685800"/>
            <a:ext cx="4529139" cy="474345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800">
                <a:latin typeface="Helvetica Neue" charset="0"/>
                <a:ea typeface="Helvetica Neue" charset="0"/>
                <a:cs typeface="Helvetica Neue" charset="0"/>
              </a:rPr>
              <a:t>Smart Survey</a:t>
            </a:r>
            <a:endParaRPr lang="en-US" sz="4800">
              <a:latin typeface="Helvetica Neue" charset="0"/>
              <a:ea typeface="Helvetica Neue" charset="0"/>
              <a:cs typeface="Helvetica Neue" charset="0"/>
            </a:endParaRPr>
          </a:p>
        </p:txBody>
      </p:sp>
    </p:spTree>
    <p:extLst>
      <p:ext uri="{BB962C8B-B14F-4D97-AF65-F5344CB8AC3E}">
        <p14:creationId xmlns:p14="http://schemas.microsoft.com/office/powerpoint/2010/main" val="150872942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6699212" y="2498443"/>
            <a:ext cx="4358255" cy="3108543"/>
          </a:xfrm>
          <a:prstGeom prst="rect">
            <a:avLst/>
          </a:prstGeom>
          <a:noFill/>
        </p:spPr>
        <p:txBody>
          <a:bodyPr wrap="square" rtlCol="0">
            <a:spAutoFit/>
          </a:bodyPr>
          <a:lstStyle/>
          <a:p>
            <a:r>
              <a:rPr lang="en-US" sz="3600">
                <a:latin typeface="Helvetica Neue" charset="0"/>
                <a:ea typeface="Helvetica Neue" charset="0"/>
                <a:cs typeface="Helvetica Neue" charset="0"/>
              </a:rPr>
              <a:t>Any feedback or questions, please let us know…</a:t>
            </a:r>
          </a:p>
          <a:p>
            <a:pPr marL="285750" indent="-285750">
              <a:buFont typeface="Arial" charset="0"/>
              <a:buChar char="•"/>
            </a:pPr>
            <a:endParaRPr lang="en-US" sz="4400">
              <a:latin typeface="Helvetica Neue" charset="0"/>
              <a:ea typeface="Helvetica Neue" charset="0"/>
              <a:cs typeface="Helvetica Neue" charset="0"/>
            </a:endParaRPr>
          </a:p>
          <a:p>
            <a:endParaRPr lang="en-US" sz="4400"/>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3978" y="3612049"/>
            <a:ext cx="3245504" cy="2163669"/>
          </a:xfrm>
          <a:prstGeom prst="rect">
            <a:avLst/>
          </a:prstGeom>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1985" y="3841278"/>
            <a:ext cx="1171599" cy="1953962"/>
          </a:xfrm>
          <a:prstGeom prst="rect">
            <a:avLst/>
          </a:prstGeom>
        </p:spPr>
      </p:pic>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49509" y="1025247"/>
            <a:ext cx="1649973" cy="2015296"/>
          </a:xfrm>
          <a:prstGeom prst="rect">
            <a:avLst/>
          </a:prstGeom>
        </p:spPr>
      </p:pic>
      <p:pic>
        <p:nvPicPr>
          <p:cNvPr id="24" name="Picture 2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5788" y="602367"/>
            <a:ext cx="3134231" cy="3029204"/>
          </a:xfrm>
          <a:prstGeom prst="rect">
            <a:avLst/>
          </a:prstGeom>
        </p:spPr>
      </p:pic>
    </p:spTree>
    <p:extLst>
      <p:ext uri="{BB962C8B-B14F-4D97-AF65-F5344CB8AC3E}">
        <p14:creationId xmlns:p14="http://schemas.microsoft.com/office/powerpoint/2010/main" val="161030527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91"/>
          <p:cNvSpPr txBox="1">
            <a:spLocks/>
          </p:cNvSpPr>
          <p:nvPr/>
        </p:nvSpPr>
        <p:spPr>
          <a:xfrm>
            <a:off x="710138" y="1795592"/>
            <a:ext cx="11244796" cy="846008"/>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800">
                <a:solidFill>
                  <a:schemeClr val="dk1"/>
                </a:solidFill>
                <a:latin typeface="Helvetica Neue"/>
                <a:ea typeface="Helvetica Neue"/>
                <a:cs typeface="Helvetica Neue"/>
                <a:sym typeface="Helvetica Neue"/>
              </a:rPr>
              <a:t>Survey Tool Review</a:t>
            </a:r>
            <a:endParaRPr lang="en-US" sz="4800">
              <a:latin typeface="Helvetica Neue"/>
              <a:ea typeface="Helvetica Neue"/>
              <a:cs typeface="Helvetica Neue"/>
              <a:sym typeface="Helvetica Neue"/>
            </a:endParaRPr>
          </a:p>
        </p:txBody>
      </p:sp>
      <p:sp>
        <p:nvSpPr>
          <p:cNvPr id="3" name="Rectangle 2"/>
          <p:cNvSpPr/>
          <p:nvPr/>
        </p:nvSpPr>
        <p:spPr>
          <a:xfrm>
            <a:off x="371470" y="1761066"/>
            <a:ext cx="204263" cy="25135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710137" y="2997195"/>
            <a:ext cx="10448929" cy="954107"/>
          </a:xfrm>
          <a:prstGeom prst="rect">
            <a:avLst/>
          </a:prstGeom>
        </p:spPr>
        <p:txBody>
          <a:bodyPr wrap="square" anchor="t">
            <a:spAutoFit/>
          </a:bodyPr>
          <a:lstStyle/>
          <a:p>
            <a:pPr>
              <a:buSzPct val="25000"/>
            </a:pPr>
            <a:r>
              <a:rPr lang="x-none" sz="2800" dirty="0">
                <a:solidFill>
                  <a:schemeClr val="dk1"/>
                </a:solidFill>
                <a:latin typeface="Helvetica Neue"/>
                <a:ea typeface="Helvetica Neue"/>
                <a:cs typeface="Helvetica Neue"/>
                <a:sym typeface="Helvetica Neue"/>
              </a:rPr>
              <a:t>Robin Harrison, robin.harrison@digital.homeoffice.gov.uk</a:t>
            </a:r>
          </a:p>
          <a:p>
            <a:pPr>
              <a:buSzPct val="25000"/>
            </a:pPr>
            <a:r>
              <a:rPr lang="x-none" sz="2800" dirty="0">
                <a:solidFill>
                  <a:schemeClr val="dk1"/>
                </a:solidFill>
                <a:latin typeface="Helvetica Neue"/>
                <a:ea typeface="Helvetica Neue"/>
                <a:cs typeface="Helvetica Neue"/>
                <a:sym typeface="Helvetica Neue"/>
              </a:rPr>
              <a:t>Sulthan Ahmed, </a:t>
            </a:r>
            <a:r>
              <a:rPr lang="x-none" sz="2800" dirty="0" smtClean="0">
                <a:solidFill>
                  <a:schemeClr val="dk1"/>
                </a:solidFill>
                <a:latin typeface="Helvetica Neue"/>
                <a:ea typeface="Helvetica Neue"/>
                <a:cs typeface="Helvetica Neue"/>
                <a:sym typeface="Helvetica Neue"/>
              </a:rPr>
              <a:t>sulthan.ahmed@digital.homeoffic</a:t>
            </a:r>
            <a:r>
              <a:rPr lang="en-GB" sz="2800" dirty="0" smtClean="0">
                <a:solidFill>
                  <a:schemeClr val="dk1"/>
                </a:solidFill>
                <a:latin typeface="Helvetica Neue"/>
                <a:ea typeface="Helvetica Neue"/>
                <a:cs typeface="Helvetica Neue"/>
                <a:sym typeface="Helvetica Neue"/>
              </a:rPr>
              <a:t>e</a:t>
            </a:r>
            <a:r>
              <a:rPr lang="x-none" sz="2800" dirty="0" smtClean="0">
                <a:solidFill>
                  <a:schemeClr val="dk1"/>
                </a:solidFill>
                <a:latin typeface="Helvetica Neue"/>
                <a:ea typeface="Helvetica Neue"/>
                <a:cs typeface="Helvetica Neue"/>
                <a:sym typeface="Helvetica Neue"/>
              </a:rPr>
              <a:t>.gov.uk</a:t>
            </a:r>
            <a:r>
              <a:rPr lang="x-none" sz="2800" dirty="0">
                <a:solidFill>
                  <a:schemeClr val="dk1"/>
                </a:solidFill>
                <a:latin typeface="Helvetica Neue"/>
                <a:ea typeface="Helvetica Neue"/>
                <a:cs typeface="Helvetica Neue"/>
                <a:sym typeface="Helvetica Neue"/>
              </a:rPr>
              <a:t> </a:t>
            </a:r>
            <a:endParaRPr lang="en-US" sz="2800" dirty="0">
              <a:latin typeface="Helvetica Neue" charset="0"/>
              <a:ea typeface="Helvetica Neue" charset="0"/>
              <a:cs typeface="Helvetica Neue" charset="0"/>
            </a:endParaRPr>
          </a:p>
        </p:txBody>
      </p:sp>
    </p:spTree>
    <p:extLst>
      <p:ext uri="{BB962C8B-B14F-4D97-AF65-F5344CB8AC3E}">
        <p14:creationId xmlns:p14="http://schemas.microsoft.com/office/powerpoint/2010/main" val="37777674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91"/>
          <p:cNvSpPr txBox="1">
            <a:spLocks/>
          </p:cNvSpPr>
          <p:nvPr/>
        </p:nvSpPr>
        <p:spPr>
          <a:xfrm>
            <a:off x="442909" y="820343"/>
            <a:ext cx="10958513"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3600" dirty="0" smtClean="0">
                <a:latin typeface="Helvetica Neue" charset="0"/>
                <a:ea typeface="Helvetica Neue" charset="0"/>
                <a:cs typeface="Helvetica Neue" charset="0"/>
              </a:rPr>
              <a:t>Survey Monkey</a:t>
            </a:r>
            <a:endParaRPr lang="en-US" sz="3600" dirty="0">
              <a:latin typeface="Helvetica Neue" charset="0"/>
              <a:ea typeface="Helvetica Neue" charset="0"/>
              <a:cs typeface="Helvetica Neue" charset="0"/>
            </a:endParaRPr>
          </a:p>
        </p:txBody>
      </p:sp>
      <p:sp>
        <p:nvSpPr>
          <p:cNvPr id="3" name="Shape 91"/>
          <p:cNvSpPr txBox="1">
            <a:spLocks/>
          </p:cNvSpPr>
          <p:nvPr/>
        </p:nvSpPr>
        <p:spPr>
          <a:xfrm>
            <a:off x="442909" y="1922843"/>
            <a:ext cx="10958513" cy="3575432"/>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lnSpc>
                <a:spcPct val="150000"/>
              </a:lnSpc>
              <a:buSzPct val="100000"/>
              <a:buFont typeface="Arial" panose="020B0604020202020204" pitchFamily="34" charset="0"/>
              <a:buChar char="•"/>
            </a:pPr>
            <a:r>
              <a:rPr lang="en-GB" sz="3600" dirty="0" smtClean="0">
                <a:latin typeface="Helvetica Neue" charset="0"/>
                <a:ea typeface="Helvetica Neue" charset="0"/>
                <a:cs typeface="Helvetica Neue" charset="0"/>
              </a:rPr>
              <a:t>90M survey responses per month</a:t>
            </a:r>
            <a:endParaRPr lang="en-US" sz="3600" dirty="0">
              <a:latin typeface="Helvetica Neue" charset="0"/>
              <a:ea typeface="Helvetica Neue" charset="0"/>
              <a:cs typeface="Helvetica Neue" charset="0"/>
            </a:endParaRPr>
          </a:p>
          <a:p>
            <a:pPr marL="571500" indent="-571500">
              <a:lnSpc>
                <a:spcPct val="150000"/>
              </a:lnSpc>
              <a:buSzPct val="100000"/>
              <a:buFont typeface="Arial" panose="020B0604020202020204" pitchFamily="34" charset="0"/>
              <a:buChar char="•"/>
            </a:pPr>
            <a:r>
              <a:rPr lang="en-GB" sz="3600" dirty="0" smtClean="0">
                <a:latin typeface="Helvetica Neue" charset="0"/>
                <a:ea typeface="Helvetica Neue" charset="0"/>
                <a:cs typeface="Helvetica Neue" charset="0"/>
              </a:rPr>
              <a:t>Use by Facebook, Virgin America, Salesforce</a:t>
            </a:r>
            <a:endParaRPr lang="en-US" sz="3600" dirty="0">
              <a:latin typeface="Helvetica Neue" charset="0"/>
              <a:ea typeface="Helvetica Neue" charset="0"/>
              <a:cs typeface="Helvetica Neue" charset="0"/>
            </a:endParaRPr>
          </a:p>
          <a:p>
            <a:pPr marL="571500" indent="-571500">
              <a:lnSpc>
                <a:spcPct val="150000"/>
              </a:lnSpc>
              <a:buSzPct val="100000"/>
              <a:buFont typeface="Arial" panose="020B0604020202020204" pitchFamily="34" charset="0"/>
              <a:buChar char="•"/>
            </a:pPr>
            <a:r>
              <a:rPr lang="en-GB" sz="3600" dirty="0" smtClean="0">
                <a:latin typeface="Helvetica Neue" charset="0"/>
                <a:ea typeface="Helvetica Neue" charset="0"/>
                <a:cs typeface="Helvetica Neue" charset="0"/>
              </a:rPr>
              <a:t>Based in California, USA</a:t>
            </a:r>
            <a:endParaRPr lang="x-none" sz="3600" dirty="0">
              <a:latin typeface="Helvetica Neue" charset="0"/>
              <a:ea typeface="Helvetica Neue" charset="0"/>
              <a:cs typeface="Helvetica Neue" charset="0"/>
            </a:endParaRPr>
          </a:p>
        </p:txBody>
      </p:sp>
    </p:spTree>
    <p:extLst>
      <p:ext uri="{BB962C8B-B14F-4D97-AF65-F5344CB8AC3E}">
        <p14:creationId xmlns:p14="http://schemas.microsoft.com/office/powerpoint/2010/main" val="52129110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91"/>
          <p:cNvSpPr txBox="1">
            <a:spLocks/>
          </p:cNvSpPr>
          <p:nvPr/>
        </p:nvSpPr>
        <p:spPr>
          <a:xfrm>
            <a:off x="442909" y="820343"/>
            <a:ext cx="10958513"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3600" dirty="0" smtClean="0">
                <a:latin typeface="Helvetica Neue" charset="0"/>
                <a:ea typeface="Helvetica Neue" charset="0"/>
                <a:cs typeface="Helvetica Neue" charset="0"/>
              </a:rPr>
              <a:t>Smart Survey</a:t>
            </a:r>
            <a:endParaRPr lang="en-US" sz="3600" dirty="0">
              <a:latin typeface="Helvetica Neue" charset="0"/>
              <a:ea typeface="Helvetica Neue" charset="0"/>
              <a:cs typeface="Helvetica Neue" charset="0"/>
            </a:endParaRPr>
          </a:p>
        </p:txBody>
      </p:sp>
      <p:sp>
        <p:nvSpPr>
          <p:cNvPr id="3" name="Shape 91"/>
          <p:cNvSpPr txBox="1">
            <a:spLocks/>
          </p:cNvSpPr>
          <p:nvPr/>
        </p:nvSpPr>
        <p:spPr>
          <a:xfrm>
            <a:off x="442909" y="1922843"/>
            <a:ext cx="10958513" cy="3575432"/>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lnSpc>
                <a:spcPct val="150000"/>
              </a:lnSpc>
              <a:buSzPct val="100000"/>
              <a:buFont typeface="Arial" panose="020B0604020202020204" pitchFamily="34" charset="0"/>
              <a:buChar char="•"/>
            </a:pPr>
            <a:r>
              <a:rPr lang="en-GB" sz="3600" dirty="0" smtClean="0">
                <a:latin typeface="Helvetica Neue" charset="0"/>
                <a:ea typeface="Helvetica Neue" charset="0"/>
                <a:cs typeface="Helvetica Neue" charset="0"/>
              </a:rPr>
              <a:t>2.5M survey responses a year</a:t>
            </a:r>
            <a:endParaRPr lang="en-US" sz="3600" dirty="0">
              <a:latin typeface="Helvetica Neue" charset="0"/>
              <a:ea typeface="Helvetica Neue" charset="0"/>
              <a:cs typeface="Helvetica Neue" charset="0"/>
            </a:endParaRPr>
          </a:p>
          <a:p>
            <a:pPr marL="571500" indent="-571500">
              <a:lnSpc>
                <a:spcPct val="150000"/>
              </a:lnSpc>
              <a:buSzPct val="100000"/>
              <a:buFont typeface="Arial" panose="020B0604020202020204" pitchFamily="34" charset="0"/>
              <a:buChar char="•"/>
            </a:pPr>
            <a:r>
              <a:rPr lang="en-GB" sz="3600" dirty="0" smtClean="0">
                <a:latin typeface="Helvetica Neue" charset="0"/>
                <a:ea typeface="Helvetica Neue" charset="0"/>
                <a:cs typeface="Helvetica Neue" charset="0"/>
              </a:rPr>
              <a:t>Use by Home Office, BBC, Microsoft, NHS</a:t>
            </a:r>
            <a:endParaRPr lang="en-US" sz="3600" dirty="0">
              <a:latin typeface="Helvetica Neue" charset="0"/>
              <a:ea typeface="Helvetica Neue" charset="0"/>
              <a:cs typeface="Helvetica Neue" charset="0"/>
            </a:endParaRPr>
          </a:p>
          <a:p>
            <a:pPr marL="571500" indent="-571500">
              <a:lnSpc>
                <a:spcPct val="150000"/>
              </a:lnSpc>
              <a:buSzPct val="100000"/>
              <a:buFont typeface="Arial" panose="020B0604020202020204" pitchFamily="34" charset="0"/>
              <a:buChar char="•"/>
            </a:pPr>
            <a:r>
              <a:rPr lang="en-GB" sz="3600" dirty="0" smtClean="0">
                <a:latin typeface="Helvetica Neue" charset="0"/>
                <a:ea typeface="Helvetica Neue" charset="0"/>
                <a:cs typeface="Helvetica Neue" charset="0"/>
              </a:rPr>
              <a:t>Based in UK</a:t>
            </a:r>
            <a:endParaRPr lang="x-none" sz="3600" dirty="0">
              <a:latin typeface="Helvetica Neue" charset="0"/>
              <a:ea typeface="Helvetica Neue" charset="0"/>
              <a:cs typeface="Helvetica Neue" charset="0"/>
            </a:endParaRPr>
          </a:p>
        </p:txBody>
      </p:sp>
    </p:spTree>
    <p:extLst>
      <p:ext uri="{BB962C8B-B14F-4D97-AF65-F5344CB8AC3E}">
        <p14:creationId xmlns:p14="http://schemas.microsoft.com/office/powerpoint/2010/main" val="11819646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91"/>
          <p:cNvSpPr txBox="1">
            <a:spLocks/>
          </p:cNvSpPr>
          <p:nvPr/>
        </p:nvSpPr>
        <p:spPr>
          <a:xfrm>
            <a:off x="442909" y="820343"/>
            <a:ext cx="10958513"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en-GB" sz="3600" dirty="0" smtClean="0">
                <a:latin typeface="Helvetica Neue" charset="0"/>
                <a:ea typeface="Helvetica Neue" charset="0"/>
                <a:cs typeface="Helvetica Neue" charset="0"/>
              </a:rPr>
              <a:t>Lime Survey</a:t>
            </a:r>
            <a:endParaRPr lang="en-US" sz="3600" dirty="0">
              <a:latin typeface="Helvetica Neue" charset="0"/>
              <a:ea typeface="Helvetica Neue" charset="0"/>
              <a:cs typeface="Helvetica Neue" charset="0"/>
            </a:endParaRPr>
          </a:p>
        </p:txBody>
      </p:sp>
      <p:sp>
        <p:nvSpPr>
          <p:cNvPr id="3" name="Shape 91"/>
          <p:cNvSpPr txBox="1">
            <a:spLocks/>
          </p:cNvSpPr>
          <p:nvPr/>
        </p:nvSpPr>
        <p:spPr>
          <a:xfrm>
            <a:off x="442909" y="1922843"/>
            <a:ext cx="10958513" cy="3575432"/>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lnSpc>
                <a:spcPct val="150000"/>
              </a:lnSpc>
              <a:buSzPct val="100000"/>
              <a:buFont typeface="Arial" panose="020B0604020202020204" pitchFamily="34" charset="0"/>
              <a:buChar char="•"/>
            </a:pPr>
            <a:r>
              <a:rPr lang="en-GB" sz="3600" dirty="0" smtClean="0">
                <a:latin typeface="Helvetica Neue" charset="0"/>
                <a:ea typeface="Helvetica Neue" charset="0"/>
                <a:cs typeface="Helvetica Neue" charset="0"/>
              </a:rPr>
              <a:t>Open source GPL</a:t>
            </a:r>
            <a:endParaRPr lang="en-US" sz="3600" dirty="0">
              <a:latin typeface="Helvetica Neue" charset="0"/>
              <a:ea typeface="Helvetica Neue" charset="0"/>
              <a:cs typeface="Helvetica Neue" charset="0"/>
            </a:endParaRPr>
          </a:p>
          <a:p>
            <a:pPr marL="571500" indent="-571500">
              <a:lnSpc>
                <a:spcPct val="150000"/>
              </a:lnSpc>
              <a:buSzPct val="100000"/>
              <a:buFont typeface="Arial" panose="020B0604020202020204" pitchFamily="34" charset="0"/>
              <a:buChar char="•"/>
            </a:pPr>
            <a:r>
              <a:rPr lang="en-GB" sz="3600" dirty="0" smtClean="0">
                <a:latin typeface="Helvetica Neue" charset="0"/>
                <a:ea typeface="Helvetica Neue" charset="0"/>
                <a:cs typeface="Helvetica Neue" charset="0"/>
              </a:rPr>
              <a:t>PHP codebase</a:t>
            </a:r>
            <a:endParaRPr lang="en-US" sz="3600" dirty="0">
              <a:latin typeface="Helvetica Neue" charset="0"/>
              <a:ea typeface="Helvetica Neue" charset="0"/>
              <a:cs typeface="Helvetica Neue" charset="0"/>
            </a:endParaRPr>
          </a:p>
          <a:p>
            <a:pPr marL="571500" indent="-571500">
              <a:lnSpc>
                <a:spcPct val="150000"/>
              </a:lnSpc>
              <a:buSzPct val="100000"/>
              <a:buFont typeface="Arial" panose="020B0604020202020204" pitchFamily="34" charset="0"/>
              <a:buChar char="•"/>
            </a:pPr>
            <a:r>
              <a:rPr lang="en-GB" sz="3600" dirty="0" smtClean="0">
                <a:latin typeface="Helvetica Neue" charset="0"/>
                <a:ea typeface="Helvetica Neue" charset="0"/>
                <a:cs typeface="Helvetica Neue" charset="0"/>
              </a:rPr>
              <a:t>First release in 2003</a:t>
            </a:r>
            <a:endParaRPr lang="x-none" sz="3600" dirty="0">
              <a:latin typeface="Helvetica Neue" charset="0"/>
              <a:ea typeface="Helvetica Neue" charset="0"/>
              <a:cs typeface="Helvetica Neue" charset="0"/>
            </a:endParaRPr>
          </a:p>
        </p:txBody>
      </p:sp>
    </p:spTree>
    <p:extLst>
      <p:ext uri="{BB962C8B-B14F-4D97-AF65-F5344CB8AC3E}">
        <p14:creationId xmlns:p14="http://schemas.microsoft.com/office/powerpoint/2010/main" val="1185481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84"/>
          <p:cNvSpPr>
            <a:spLocks noChangeAspect="1"/>
          </p:cNvSpPr>
          <p:nvPr/>
        </p:nvSpPr>
        <p:spPr>
          <a:xfrm>
            <a:off x="0" y="2357436"/>
            <a:ext cx="12192000" cy="1414462"/>
          </a:xfrm>
          <a:prstGeom prst="rect">
            <a:avLst/>
          </a:prstGeom>
          <a:solidFill>
            <a:schemeClr val="accent3">
              <a:lumMod val="60000"/>
              <a:lumOff val="40000"/>
            </a:schemeClr>
          </a:solidFill>
          <a:ln>
            <a:noFill/>
          </a:ln>
        </p:spPr>
        <p:txBody>
          <a:bodyPr lIns="68569" tIns="68569" rIns="68569" bIns="68569" anchor="ctr" anchorCtr="0">
            <a:noAutofit/>
          </a:bodyPr>
          <a:lstStyle/>
          <a:p>
            <a:pPr>
              <a:buClr>
                <a:srgbClr val="000000"/>
              </a:buClr>
            </a:pPr>
            <a:endParaRPr sz="1051"/>
          </a:p>
        </p:txBody>
      </p:sp>
      <p:sp>
        <p:nvSpPr>
          <p:cNvPr id="6" name="Shape 91"/>
          <p:cNvSpPr txBox="1">
            <a:spLocks/>
          </p:cNvSpPr>
          <p:nvPr/>
        </p:nvSpPr>
        <p:spPr>
          <a:xfrm>
            <a:off x="428621" y="2491982"/>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7200">
                <a:latin typeface="Helvetica Neue" charset="0"/>
                <a:ea typeface="Helvetica Neue" charset="0"/>
                <a:cs typeface="Helvetica Neue" charset="0"/>
              </a:rPr>
              <a:t>Findings</a:t>
            </a:r>
          </a:p>
        </p:txBody>
      </p:sp>
    </p:spTree>
    <p:extLst>
      <p:ext uri="{BB962C8B-B14F-4D97-AF65-F5344CB8AC3E}">
        <p14:creationId xmlns:p14="http://schemas.microsoft.com/office/powerpoint/2010/main" val="75534200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755785898"/>
              </p:ext>
            </p:extLst>
          </p:nvPr>
        </p:nvGraphicFramePr>
        <p:xfrm>
          <a:off x="1543187" y="1809750"/>
          <a:ext cx="8909451" cy="2926080"/>
        </p:xfrm>
        <a:graphic>
          <a:graphicData uri="http://schemas.openxmlformats.org/drawingml/2006/table">
            <a:tbl>
              <a:tblPr firstRow="1" bandRow="1">
                <a:tableStyleId>{C083E6E3-FA7D-4D7B-A595-EF9225AFEA82}</a:tableStyleId>
              </a:tblPr>
              <a:tblGrid>
                <a:gridCol w="2476499">
                  <a:extLst>
                    <a:ext uri="{9D8B030D-6E8A-4147-A177-3AD203B41FA5}">
                      <a16:colId xmlns:a16="http://schemas.microsoft.com/office/drawing/2014/main" xmlns="" val="20000"/>
                    </a:ext>
                  </a:extLst>
                </a:gridCol>
                <a:gridCol w="2057400">
                  <a:extLst>
                    <a:ext uri="{9D8B030D-6E8A-4147-A177-3AD203B41FA5}">
                      <a16:colId xmlns:a16="http://schemas.microsoft.com/office/drawing/2014/main" xmlns="" val="20001"/>
                    </a:ext>
                  </a:extLst>
                </a:gridCol>
                <a:gridCol w="2187776">
                  <a:extLst>
                    <a:ext uri="{9D8B030D-6E8A-4147-A177-3AD203B41FA5}">
                      <a16:colId xmlns:a16="http://schemas.microsoft.com/office/drawing/2014/main" xmlns="" val="20002"/>
                    </a:ext>
                  </a:extLst>
                </a:gridCol>
                <a:gridCol w="2187776">
                  <a:extLst>
                    <a:ext uri="{9D8B030D-6E8A-4147-A177-3AD203B41FA5}">
                      <a16:colId xmlns:a16="http://schemas.microsoft.com/office/drawing/2014/main" xmlns="" val="20003"/>
                    </a:ext>
                  </a:extLst>
                </a:gridCol>
              </a:tblGrid>
              <a:tr h="944880">
                <a:tc>
                  <a:txBody>
                    <a:bodyPr/>
                    <a:lstStyle/>
                    <a:p>
                      <a:endParaRPr lang="en-US" b="0" dirty="0">
                        <a:latin typeface="Helvetica Neue" charset="0"/>
                        <a:ea typeface="Helvetica Neue" charset="0"/>
                        <a:cs typeface="Helvetica Neue" charset="0"/>
                      </a:endParaRPr>
                    </a:p>
                  </a:txBody>
                  <a:tcPr/>
                </a:tc>
                <a:tc>
                  <a:txBody>
                    <a:bodyPr/>
                    <a:lstStyle/>
                    <a:p>
                      <a:r>
                        <a:rPr lang="x-none" sz="2800" dirty="0">
                          <a:latin typeface="Helvetica Neue"/>
                        </a:rPr>
                        <a:t>Survey Monkey</a:t>
                      </a:r>
                      <a:endParaRPr lang="en-US" sz="2800" dirty="0">
                        <a:latin typeface="Helvetica Neue"/>
                        <a:ea typeface="Helvetica Neue" charset="0"/>
                        <a:cs typeface="Helvetica Neue" charset="0"/>
                      </a:endParaRPr>
                    </a:p>
                  </a:txBody>
                  <a:tcPr/>
                </a:tc>
                <a:tc>
                  <a:txBody>
                    <a:bodyPr/>
                    <a:lstStyle/>
                    <a:p>
                      <a:r>
                        <a:rPr lang="x-none" sz="2800" dirty="0">
                          <a:latin typeface="Helvetica Neue"/>
                        </a:rPr>
                        <a:t>Smart Survey</a:t>
                      </a:r>
                      <a:endParaRPr lang="en-US" sz="2800">
                        <a:latin typeface="Helvetica Neue"/>
                        <a:ea typeface="Helvetica Neue" charset="0"/>
                        <a:cs typeface="Helvetica Neue" charset="0"/>
                      </a:endParaRPr>
                    </a:p>
                  </a:txBody>
                  <a:tcPr/>
                </a:tc>
                <a:tc>
                  <a:txBody>
                    <a:bodyPr/>
                    <a:lstStyle/>
                    <a:p>
                      <a:r>
                        <a:rPr lang="x-none" sz="2800" dirty="0">
                          <a:latin typeface="Helvetica Neue"/>
                        </a:rPr>
                        <a:t>Lime Survey</a:t>
                      </a:r>
                      <a:endParaRPr lang="en-US" sz="2800">
                        <a:latin typeface="Helvetica Neue"/>
                        <a:ea typeface="Helvetica Neue" charset="0"/>
                        <a:cs typeface="Helvetica Neue" charset="0"/>
                      </a:endParaRPr>
                    </a:p>
                  </a:txBody>
                  <a:tcPr/>
                </a:tc>
                <a:extLst>
                  <a:ext uri="{0D108BD9-81ED-4DB2-BD59-A6C34878D82A}">
                    <a16:rowId xmlns:a16="http://schemas.microsoft.com/office/drawing/2014/main" xmlns="" val="10000"/>
                  </a:ext>
                </a:extLst>
              </a:tr>
              <a:tr h="518160">
                <a:tc>
                  <a:txBody>
                    <a:bodyPr/>
                    <a:lstStyle/>
                    <a:p>
                      <a:r>
                        <a:rPr lang="x-none" sz="2800" dirty="0">
                          <a:latin typeface="Helvetica Neue"/>
                        </a:rPr>
                        <a:t>Usability</a:t>
                      </a:r>
                      <a:endParaRPr lang="en-US" sz="2800">
                        <a:latin typeface="Helvetica Neue"/>
                        <a:ea typeface="Helvetica Neue" charset="0"/>
                        <a:cs typeface="Helvetica Neue" charset="0"/>
                      </a:endParaRPr>
                    </a:p>
                  </a:txBody>
                  <a:tcPr/>
                </a:tc>
                <a:tc>
                  <a:txBody>
                    <a:bodyPr/>
                    <a:lstStyle/>
                    <a:p>
                      <a:r>
                        <a:rPr lang="x-none" sz="2800" dirty="0">
                          <a:latin typeface="Helvetica Neue"/>
                        </a:rPr>
                        <a:t>Good</a:t>
                      </a:r>
                      <a:endParaRPr lang="en-US" sz="2800">
                        <a:latin typeface="Helvetica Neue"/>
                        <a:ea typeface="Helvetica Neue" charset="0"/>
                        <a:cs typeface="Helvetica Neue" charset="0"/>
                      </a:endParaRPr>
                    </a:p>
                  </a:txBody>
                  <a:tcPr/>
                </a:tc>
                <a:tc>
                  <a:txBody>
                    <a:bodyPr/>
                    <a:lstStyle/>
                    <a:p>
                      <a:r>
                        <a:rPr lang="x-none" sz="2800" dirty="0">
                          <a:latin typeface="Helvetica Neue"/>
                        </a:rPr>
                        <a:t>Good</a:t>
                      </a:r>
                      <a:endParaRPr lang="en-US" sz="2800">
                        <a:latin typeface="Helvetica Neue"/>
                        <a:ea typeface="Helvetica Neue" charset="0"/>
                        <a:cs typeface="Helvetica Neue" charset="0"/>
                      </a:endParaRPr>
                    </a:p>
                  </a:txBody>
                  <a:tcPr/>
                </a:tc>
                <a:tc>
                  <a:txBody>
                    <a:bodyPr/>
                    <a:lstStyle/>
                    <a:p>
                      <a:r>
                        <a:rPr lang="x-none" sz="2800" dirty="0">
                          <a:latin typeface="Helvetica Neue"/>
                        </a:rPr>
                        <a:t>Poor</a:t>
                      </a:r>
                      <a:endParaRPr lang="en-US" sz="2800">
                        <a:latin typeface="Helvetica Neue"/>
                        <a:ea typeface="Helvetica Neue" charset="0"/>
                        <a:cs typeface="Helvetica Neue" charset="0"/>
                      </a:endParaRPr>
                    </a:p>
                  </a:txBody>
                  <a:tcPr/>
                </a:tc>
                <a:extLst>
                  <a:ext uri="{0D108BD9-81ED-4DB2-BD59-A6C34878D82A}">
                    <a16:rowId xmlns:a16="http://schemas.microsoft.com/office/drawing/2014/main" xmlns="" val="10001"/>
                  </a:ext>
                </a:extLst>
              </a:tr>
              <a:tr h="518160">
                <a:tc>
                  <a:txBody>
                    <a:bodyPr/>
                    <a:lstStyle/>
                    <a:p>
                      <a:r>
                        <a:rPr lang="x-none" sz="2800" dirty="0">
                          <a:latin typeface="Helvetica Neue"/>
                        </a:rPr>
                        <a:t>Offline</a:t>
                      </a:r>
                      <a:endParaRPr lang="en-US" sz="2800">
                        <a:latin typeface="Helvetica Neue"/>
                        <a:ea typeface="Helvetica Neue" charset="0"/>
                        <a:cs typeface="Helvetica Neue" charset="0"/>
                      </a:endParaRPr>
                    </a:p>
                  </a:txBody>
                  <a:tcPr/>
                </a:tc>
                <a:tc>
                  <a:txBody>
                    <a:bodyPr/>
                    <a:lstStyle/>
                    <a:p>
                      <a:r>
                        <a:rPr lang="x-none" sz="2800" dirty="0">
                          <a:latin typeface="Helvetica Neue"/>
                        </a:rPr>
                        <a:t>No</a:t>
                      </a:r>
                      <a:endParaRPr lang="en-US" sz="2800">
                        <a:latin typeface="Helvetica Neue"/>
                        <a:ea typeface="Helvetica Neue" charset="0"/>
                        <a:cs typeface="Helvetica Neue" charset="0"/>
                      </a:endParaRPr>
                    </a:p>
                  </a:txBody>
                  <a:tcPr/>
                </a:tc>
                <a:tc>
                  <a:txBody>
                    <a:bodyPr/>
                    <a:lstStyle/>
                    <a:p>
                      <a:r>
                        <a:rPr lang="x-none" sz="2800" dirty="0">
                          <a:latin typeface="Helvetica Neue"/>
                        </a:rPr>
                        <a:t>Yes</a:t>
                      </a:r>
                      <a:endParaRPr lang="en-US" sz="2800">
                        <a:latin typeface="Helvetica Neue"/>
                        <a:ea typeface="Helvetica Neue" charset="0"/>
                        <a:cs typeface="Helvetica Neue" charset="0"/>
                      </a:endParaRPr>
                    </a:p>
                  </a:txBody>
                  <a:tcPr/>
                </a:tc>
                <a:tc>
                  <a:txBody>
                    <a:bodyPr/>
                    <a:lstStyle/>
                    <a:p>
                      <a:r>
                        <a:rPr lang="x-none" sz="2800" dirty="0">
                          <a:latin typeface="Helvetica Neue"/>
                        </a:rPr>
                        <a:t>Yes*</a:t>
                      </a:r>
                      <a:endParaRPr lang="en-US" sz="2800">
                        <a:latin typeface="Helvetica Neue"/>
                        <a:ea typeface="Helvetica Neue" charset="0"/>
                        <a:cs typeface="Helvetica Neue" charset="0"/>
                      </a:endParaRPr>
                    </a:p>
                  </a:txBody>
                  <a:tcPr/>
                </a:tc>
                <a:extLst>
                  <a:ext uri="{0D108BD9-81ED-4DB2-BD59-A6C34878D82A}">
                    <a16:rowId xmlns:a16="http://schemas.microsoft.com/office/drawing/2014/main" xmlns="" val="10002"/>
                  </a:ext>
                </a:extLst>
              </a:tr>
              <a:tr h="944880">
                <a:tc>
                  <a:txBody>
                    <a:bodyPr/>
                    <a:lstStyle/>
                    <a:p>
                      <a:r>
                        <a:rPr lang="x-none" sz="2800" dirty="0">
                          <a:latin typeface="Helvetica Neue" charset="0"/>
                          <a:ea typeface="Helvetica Neue" charset="0"/>
                          <a:cs typeface="Helvetica Neue" charset="0"/>
                        </a:rPr>
                        <a:t>Requires JavaScript</a:t>
                      </a:r>
                      <a:endParaRPr lang="en-US" sz="2800">
                        <a:latin typeface="Helvetica Neue" charset="0"/>
                        <a:ea typeface="Helvetica Neue" charset="0"/>
                        <a:cs typeface="Helvetica Neue" charset="0"/>
                      </a:endParaRPr>
                    </a:p>
                  </a:txBody>
                  <a:tcPr/>
                </a:tc>
                <a:tc>
                  <a:txBody>
                    <a:bodyPr/>
                    <a:lstStyle/>
                    <a:p>
                      <a:r>
                        <a:rPr lang="x-none" sz="2800" dirty="0">
                          <a:latin typeface="Helvetica Neue"/>
                        </a:rPr>
                        <a:t>Yes</a:t>
                      </a:r>
                      <a:endParaRPr lang="en-US" sz="2800">
                        <a:latin typeface="Helvetica Neue"/>
                        <a:ea typeface="Helvetica Neue" charset="0"/>
                        <a:cs typeface="Helvetica Neue" charset="0"/>
                      </a:endParaRPr>
                    </a:p>
                  </a:txBody>
                  <a:tcPr/>
                </a:tc>
                <a:tc>
                  <a:txBody>
                    <a:bodyPr/>
                    <a:lstStyle/>
                    <a:p>
                      <a:r>
                        <a:rPr lang="x-none" sz="2800" dirty="0">
                          <a:latin typeface="Helvetica Neue"/>
                        </a:rPr>
                        <a:t>Yes</a:t>
                      </a:r>
                      <a:endParaRPr lang="en-US" sz="2800">
                        <a:latin typeface="Helvetica Neue"/>
                        <a:ea typeface="Helvetica Neue" charset="0"/>
                        <a:cs typeface="Helvetica Neue" charset="0"/>
                      </a:endParaRPr>
                    </a:p>
                  </a:txBody>
                  <a:tcPr/>
                </a:tc>
                <a:tc>
                  <a:txBody>
                    <a:bodyPr/>
                    <a:lstStyle/>
                    <a:p>
                      <a:r>
                        <a:rPr lang="x-none" sz="2800" dirty="0">
                          <a:latin typeface="Helvetica Neue" charset="0"/>
                          <a:ea typeface="Helvetica Neue" charset="0"/>
                          <a:cs typeface="Helvetica Neue" charset="0"/>
                        </a:rPr>
                        <a:t>Yes</a:t>
                      </a:r>
                      <a:endParaRPr lang="en-US" sz="2800" dirty="0">
                        <a:latin typeface="Helvetica Neue" charset="0"/>
                        <a:ea typeface="Helvetica Neue" charset="0"/>
                        <a:cs typeface="Helvetica Neue" charset="0"/>
                      </a:endParaRPr>
                    </a:p>
                  </a:txBody>
                  <a:tcPr/>
                </a:tc>
                <a:extLst>
                  <a:ext uri="{0D108BD9-81ED-4DB2-BD59-A6C34878D82A}">
                    <a16:rowId xmlns:a16="http://schemas.microsoft.com/office/drawing/2014/main" xmlns="" val="1423753767"/>
                  </a:ext>
                </a:extLst>
              </a:tr>
            </a:tbl>
          </a:graphicData>
        </a:graphic>
      </p:graphicFrame>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000">
                <a:latin typeface="Helvetica Neue" charset="0"/>
                <a:ea typeface="Helvetica Neue" charset="0"/>
                <a:cs typeface="Helvetica Neue" charset="0"/>
              </a:rPr>
              <a:t>Survey Usage</a:t>
            </a:r>
          </a:p>
        </p:txBody>
      </p:sp>
    </p:spTree>
    <p:extLst>
      <p:ext uri="{BB962C8B-B14F-4D97-AF65-F5344CB8AC3E}">
        <p14:creationId xmlns:p14="http://schemas.microsoft.com/office/powerpoint/2010/main" val="41668824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954040495"/>
              </p:ext>
            </p:extLst>
          </p:nvPr>
        </p:nvGraphicFramePr>
        <p:xfrm>
          <a:off x="1543187" y="1809750"/>
          <a:ext cx="8909451" cy="4023360"/>
        </p:xfrm>
        <a:graphic>
          <a:graphicData uri="http://schemas.openxmlformats.org/drawingml/2006/table">
            <a:tbl>
              <a:tblPr firstRow="1" bandRow="1">
                <a:tableStyleId>{C083E6E3-FA7D-4D7B-A595-EF9225AFEA82}</a:tableStyleId>
              </a:tblPr>
              <a:tblGrid>
                <a:gridCol w="2476499">
                  <a:extLst>
                    <a:ext uri="{9D8B030D-6E8A-4147-A177-3AD203B41FA5}">
                      <a16:colId xmlns:a16="http://schemas.microsoft.com/office/drawing/2014/main" xmlns="" val="20000"/>
                    </a:ext>
                  </a:extLst>
                </a:gridCol>
                <a:gridCol w="2057400">
                  <a:extLst>
                    <a:ext uri="{9D8B030D-6E8A-4147-A177-3AD203B41FA5}">
                      <a16:colId xmlns:a16="http://schemas.microsoft.com/office/drawing/2014/main" xmlns="" val="20001"/>
                    </a:ext>
                  </a:extLst>
                </a:gridCol>
                <a:gridCol w="2187776">
                  <a:extLst>
                    <a:ext uri="{9D8B030D-6E8A-4147-A177-3AD203B41FA5}">
                      <a16:colId xmlns:a16="http://schemas.microsoft.com/office/drawing/2014/main" xmlns="" val="20002"/>
                    </a:ext>
                  </a:extLst>
                </a:gridCol>
                <a:gridCol w="2187776">
                  <a:extLst>
                    <a:ext uri="{9D8B030D-6E8A-4147-A177-3AD203B41FA5}">
                      <a16:colId xmlns:a16="http://schemas.microsoft.com/office/drawing/2014/main" xmlns="" val="20003"/>
                    </a:ext>
                  </a:extLst>
                </a:gridCol>
              </a:tblGrid>
              <a:tr h="822960">
                <a:tc>
                  <a:txBody>
                    <a:bodyPr/>
                    <a:lstStyle/>
                    <a:p>
                      <a:endParaRPr lang="en-US" b="0" dirty="0">
                        <a:latin typeface="Helvetica Neue" charset="0"/>
                        <a:ea typeface="Helvetica Neue" charset="0"/>
                        <a:cs typeface="Helvetica Neue" charset="0"/>
                      </a:endParaRPr>
                    </a:p>
                  </a:txBody>
                  <a:tcPr/>
                </a:tc>
                <a:tc>
                  <a:txBody>
                    <a:bodyPr/>
                    <a:lstStyle/>
                    <a:p>
                      <a:r>
                        <a:rPr lang="x-none" sz="2400" dirty="0">
                          <a:latin typeface="Helvetica Neue"/>
                        </a:rPr>
                        <a:t>Survey Monkey</a:t>
                      </a:r>
                      <a:endParaRPr lang="x-none" sz="2400">
                        <a:latin typeface="Helvetica Neue"/>
                        <a:ea typeface="Helvetica Neue" charset="0"/>
                        <a:cs typeface="Helvetica Neue" charset="0"/>
                      </a:endParaRPr>
                    </a:p>
                  </a:txBody>
                  <a:tcPr/>
                </a:tc>
                <a:tc>
                  <a:txBody>
                    <a:bodyPr/>
                    <a:lstStyle/>
                    <a:p>
                      <a:r>
                        <a:rPr lang="x-none" sz="2400" dirty="0">
                          <a:latin typeface="Helvetica Neue"/>
                        </a:rPr>
                        <a:t>Smart Survey</a:t>
                      </a:r>
                      <a:endParaRPr lang="x-none" sz="2400">
                        <a:latin typeface="Helvetica Neue"/>
                        <a:ea typeface="Helvetica Neue" charset="0"/>
                        <a:cs typeface="Helvetica Neue" charset="0"/>
                      </a:endParaRPr>
                    </a:p>
                  </a:txBody>
                  <a:tcPr/>
                </a:tc>
                <a:tc>
                  <a:txBody>
                    <a:bodyPr/>
                    <a:lstStyle/>
                    <a:p>
                      <a:r>
                        <a:rPr lang="x-none" sz="2400" dirty="0">
                          <a:latin typeface="Helvetica Neue"/>
                        </a:rPr>
                        <a:t>Lime Survey</a:t>
                      </a:r>
                      <a:endParaRPr lang="x-none" sz="2400">
                        <a:latin typeface="Helvetica Neue"/>
                        <a:ea typeface="Helvetica Neue" charset="0"/>
                        <a:cs typeface="Helvetica Neue" charset="0"/>
                      </a:endParaRPr>
                    </a:p>
                  </a:txBody>
                  <a:tcPr/>
                </a:tc>
                <a:extLst>
                  <a:ext uri="{0D108BD9-81ED-4DB2-BD59-A6C34878D82A}">
                    <a16:rowId xmlns:a16="http://schemas.microsoft.com/office/drawing/2014/main" xmlns="" val="10000"/>
                  </a:ext>
                </a:extLst>
              </a:tr>
              <a:tr h="457200">
                <a:tc>
                  <a:txBody>
                    <a:bodyPr/>
                    <a:lstStyle/>
                    <a:p>
                      <a:r>
                        <a:rPr lang="x-none" sz="2400" dirty="0">
                          <a:latin typeface="Helvetica Neue"/>
                        </a:rPr>
                        <a:t>Usability</a:t>
                      </a:r>
                      <a:endParaRPr lang="x-none" sz="2400">
                        <a:latin typeface="Helvetica Neue"/>
                        <a:ea typeface="Helvetica Neue" charset="0"/>
                        <a:cs typeface="Helvetica Neue" charset="0"/>
                      </a:endParaRPr>
                    </a:p>
                  </a:txBody>
                  <a:tcPr/>
                </a:tc>
                <a:tc>
                  <a:txBody>
                    <a:bodyPr/>
                    <a:lstStyle/>
                    <a:p>
                      <a:r>
                        <a:rPr lang="x-none" sz="2400" dirty="0">
                          <a:latin typeface="Helvetica Neue"/>
                        </a:rPr>
                        <a:t>Very Good</a:t>
                      </a:r>
                      <a:endParaRPr lang="x-none" sz="2400">
                        <a:latin typeface="Helvetica Neue"/>
                        <a:ea typeface="Helvetica Neue" charset="0"/>
                        <a:cs typeface="Helvetica Neue" charset="0"/>
                      </a:endParaRPr>
                    </a:p>
                  </a:txBody>
                  <a:tcPr/>
                </a:tc>
                <a:tc>
                  <a:txBody>
                    <a:bodyPr/>
                    <a:lstStyle/>
                    <a:p>
                      <a:r>
                        <a:rPr lang="x-none" sz="2400" dirty="0">
                          <a:latin typeface="Helvetica Neue"/>
                        </a:rPr>
                        <a:t>Good</a:t>
                      </a:r>
                      <a:endParaRPr lang="x-none" sz="2400">
                        <a:latin typeface="Helvetica Neue"/>
                        <a:ea typeface="Helvetica Neue" charset="0"/>
                        <a:cs typeface="Helvetica Neue" charset="0"/>
                      </a:endParaRPr>
                    </a:p>
                  </a:txBody>
                  <a:tcPr/>
                </a:tc>
                <a:tc>
                  <a:txBody>
                    <a:bodyPr/>
                    <a:lstStyle/>
                    <a:p>
                      <a:r>
                        <a:rPr lang="x-none" sz="2400" dirty="0">
                          <a:latin typeface="Helvetica Neue"/>
                        </a:rPr>
                        <a:t>Poor</a:t>
                      </a:r>
                      <a:endParaRPr lang="x-none" sz="2400">
                        <a:latin typeface="Helvetica Neue"/>
                        <a:ea typeface="Helvetica Neue" charset="0"/>
                        <a:cs typeface="Helvetica Neue" charset="0"/>
                      </a:endParaRPr>
                    </a:p>
                  </a:txBody>
                  <a:tcPr/>
                </a:tc>
                <a:extLst>
                  <a:ext uri="{0D108BD9-81ED-4DB2-BD59-A6C34878D82A}">
                    <a16:rowId xmlns:a16="http://schemas.microsoft.com/office/drawing/2014/main" xmlns="" val="10001"/>
                  </a:ext>
                </a:extLst>
              </a:tr>
              <a:tr h="457200">
                <a:tc>
                  <a:txBody>
                    <a:bodyPr/>
                    <a:lstStyle/>
                    <a:p>
                      <a:r>
                        <a:rPr lang="x-none" sz="2400" dirty="0">
                          <a:latin typeface="Helvetica Neue"/>
                        </a:rPr>
                        <a:t>Advance Logic</a:t>
                      </a:r>
                      <a:endParaRPr lang="x-none" sz="2400" dirty="0">
                        <a:latin typeface="Helvetica Neue"/>
                        <a:ea typeface="Helvetica Neue" charset="0"/>
                        <a:cs typeface="Helvetica Neue" charset="0"/>
                      </a:endParaRPr>
                    </a:p>
                  </a:txBody>
                  <a:tcPr/>
                </a:tc>
                <a:tc>
                  <a:txBody>
                    <a:bodyPr/>
                    <a:lstStyle/>
                    <a:p>
                      <a:r>
                        <a:rPr lang="x-none" sz="2400" dirty="0">
                          <a:latin typeface="Helvetica Neue"/>
                        </a:rPr>
                        <a:t>Good</a:t>
                      </a:r>
                      <a:endParaRPr lang="x-none" sz="2400">
                        <a:latin typeface="Helvetica Neue"/>
                        <a:ea typeface="Helvetica Neue" charset="0"/>
                        <a:cs typeface="Helvetica Neue" charset="0"/>
                      </a:endParaRPr>
                    </a:p>
                  </a:txBody>
                  <a:tcPr/>
                </a:tc>
                <a:tc>
                  <a:txBody>
                    <a:bodyPr/>
                    <a:lstStyle/>
                    <a:p>
                      <a:r>
                        <a:rPr lang="x-none" sz="2400" dirty="0">
                          <a:latin typeface="Helvetica Neue"/>
                        </a:rPr>
                        <a:t>Very Good</a:t>
                      </a:r>
                      <a:endParaRPr lang="x-none" sz="2400">
                        <a:latin typeface="Helvetica Neue"/>
                        <a:ea typeface="Helvetica Neue" charset="0"/>
                        <a:cs typeface="Helvetica Neue" charset="0"/>
                      </a:endParaRPr>
                    </a:p>
                  </a:txBody>
                  <a:tcPr/>
                </a:tc>
                <a:tc>
                  <a:txBody>
                    <a:bodyPr/>
                    <a:lstStyle/>
                    <a:p>
                      <a:r>
                        <a:rPr lang="x-none" sz="2400" dirty="0">
                          <a:latin typeface="Helvetica Neue"/>
                        </a:rPr>
                        <a:t>Poor</a:t>
                      </a:r>
                      <a:endParaRPr lang="x-none" sz="2400">
                        <a:latin typeface="Helvetica Neue"/>
                        <a:ea typeface="Helvetica Neue" charset="0"/>
                        <a:cs typeface="Helvetica Neue" charset="0"/>
                      </a:endParaRPr>
                    </a:p>
                  </a:txBody>
                  <a:tcPr/>
                </a:tc>
                <a:extLst>
                  <a:ext uri="{0D108BD9-81ED-4DB2-BD59-A6C34878D82A}">
                    <a16:rowId xmlns:a16="http://schemas.microsoft.com/office/drawing/2014/main" xmlns="" val="4156151609"/>
                  </a:ext>
                </a:extLst>
              </a:tr>
              <a:tr h="457200">
                <a:tc>
                  <a:txBody>
                    <a:bodyPr/>
                    <a:lstStyle/>
                    <a:p>
                      <a:r>
                        <a:rPr lang="x-none" sz="2400" dirty="0">
                          <a:latin typeface="Helvetica Neue"/>
                        </a:rPr>
                        <a:t>Validation</a:t>
                      </a:r>
                      <a:endParaRPr lang="x-none" sz="2400">
                        <a:latin typeface="Helvetica Neue"/>
                        <a:ea typeface="Helvetica Neue" charset="0"/>
                        <a:cs typeface="Helvetica Neue" charset="0"/>
                      </a:endParaRPr>
                    </a:p>
                  </a:txBody>
                  <a:tcPr/>
                </a:tc>
                <a:tc>
                  <a:txBody>
                    <a:bodyPr/>
                    <a:lstStyle/>
                    <a:p>
                      <a:r>
                        <a:rPr lang="x-none" sz="2400" dirty="0">
                          <a:latin typeface="Helvetica Neue"/>
                        </a:rPr>
                        <a:t>Good</a:t>
                      </a:r>
                      <a:endParaRPr lang="x-none" sz="2400">
                        <a:latin typeface="Helvetica Neue"/>
                        <a:ea typeface="Helvetica Neue" charset="0"/>
                        <a:cs typeface="Helvetica Neue" charset="0"/>
                      </a:endParaRPr>
                    </a:p>
                  </a:txBody>
                  <a:tcPr/>
                </a:tc>
                <a:tc>
                  <a:txBody>
                    <a:bodyPr/>
                    <a:lstStyle/>
                    <a:p>
                      <a:r>
                        <a:rPr lang="x-none" sz="2400" dirty="0">
                          <a:latin typeface="Helvetica Neue"/>
                        </a:rPr>
                        <a:t>Good</a:t>
                      </a:r>
                      <a:endParaRPr lang="x-none" sz="2400">
                        <a:latin typeface="Helvetica Neue"/>
                        <a:ea typeface="Helvetica Neue" charset="0"/>
                        <a:cs typeface="Helvetica Neue" charset="0"/>
                      </a:endParaRPr>
                    </a:p>
                  </a:txBody>
                  <a:tcPr/>
                </a:tc>
                <a:tc>
                  <a:txBody>
                    <a:bodyPr/>
                    <a:lstStyle/>
                    <a:p>
                      <a:r>
                        <a:rPr lang="x-none" sz="2400" dirty="0">
                          <a:latin typeface="Helvetica Neue"/>
                        </a:rPr>
                        <a:t>Fair</a:t>
                      </a:r>
                      <a:endParaRPr lang="x-none" sz="2400">
                        <a:latin typeface="Helvetica Neue"/>
                        <a:ea typeface="Helvetica Neue" charset="0"/>
                        <a:cs typeface="Helvetica Neue" charset="0"/>
                      </a:endParaRPr>
                    </a:p>
                  </a:txBody>
                  <a:tcPr/>
                </a:tc>
                <a:extLst>
                  <a:ext uri="{0D108BD9-81ED-4DB2-BD59-A6C34878D82A}">
                    <a16:rowId xmlns:a16="http://schemas.microsoft.com/office/drawing/2014/main" xmlns="" val="921976910"/>
                  </a:ext>
                </a:extLst>
              </a:tr>
              <a:tr h="457200">
                <a:tc>
                  <a:txBody>
                    <a:bodyPr/>
                    <a:lstStyle/>
                    <a:p>
                      <a:r>
                        <a:rPr lang="x-none" sz="2400" dirty="0">
                          <a:latin typeface="Helvetica Neue"/>
                        </a:rPr>
                        <a:t>Tracking Data</a:t>
                      </a:r>
                      <a:endParaRPr lang="x-none" sz="2400">
                        <a:latin typeface="Helvetica Neue"/>
                        <a:ea typeface="Helvetica Neue" charset="0"/>
                        <a:cs typeface="Helvetica Neue" charset="0"/>
                      </a:endParaRPr>
                    </a:p>
                  </a:txBody>
                  <a:tcPr/>
                </a:tc>
                <a:tc>
                  <a:txBody>
                    <a:bodyPr/>
                    <a:lstStyle/>
                    <a:p>
                      <a:r>
                        <a:rPr lang="x-none" sz="2400" dirty="0">
                          <a:latin typeface="Helvetica Neue"/>
                        </a:rPr>
                        <a:t>Good</a:t>
                      </a:r>
                      <a:endParaRPr lang="x-none" sz="2400">
                        <a:latin typeface="Helvetica Neue"/>
                        <a:ea typeface="Helvetica Neue" charset="0"/>
                        <a:cs typeface="Helvetica Neue" charset="0"/>
                      </a:endParaRPr>
                    </a:p>
                  </a:txBody>
                  <a:tcPr/>
                </a:tc>
                <a:tc>
                  <a:txBody>
                    <a:bodyPr/>
                    <a:lstStyle/>
                    <a:p>
                      <a:r>
                        <a:rPr lang="x-none" sz="2400" dirty="0">
                          <a:latin typeface="Helvetica Neue"/>
                        </a:rPr>
                        <a:t>Good</a:t>
                      </a:r>
                      <a:endParaRPr lang="x-none" sz="2400">
                        <a:latin typeface="Helvetica Neue"/>
                        <a:ea typeface="Helvetica Neue" charset="0"/>
                        <a:cs typeface="Helvetica Neue" charset="0"/>
                      </a:endParaRPr>
                    </a:p>
                  </a:txBody>
                  <a:tcPr/>
                </a:tc>
                <a:tc>
                  <a:txBody>
                    <a:bodyPr/>
                    <a:lstStyle/>
                    <a:p>
                      <a:r>
                        <a:rPr lang="x-none" sz="2400" dirty="0">
                          <a:latin typeface="Helvetica Neue"/>
                        </a:rPr>
                        <a:t>Fair</a:t>
                      </a:r>
                      <a:endParaRPr lang="x-none" sz="2400">
                        <a:latin typeface="Helvetica Neue"/>
                        <a:ea typeface="Helvetica Neue" charset="0"/>
                        <a:cs typeface="Helvetica Neue" charset="0"/>
                      </a:endParaRPr>
                    </a:p>
                  </a:txBody>
                  <a:tcPr/>
                </a:tc>
                <a:extLst>
                  <a:ext uri="{0D108BD9-81ED-4DB2-BD59-A6C34878D82A}">
                    <a16:rowId xmlns:a16="http://schemas.microsoft.com/office/drawing/2014/main" xmlns="" val="3750232711"/>
                  </a:ext>
                </a:extLst>
              </a:tr>
              <a:tr h="457200">
                <a:tc>
                  <a:txBody>
                    <a:bodyPr/>
                    <a:lstStyle/>
                    <a:p>
                      <a:r>
                        <a:rPr lang="x-none" sz="2400" dirty="0">
                          <a:latin typeface="Helvetica Neue"/>
                        </a:rPr>
                        <a:t>Theming</a:t>
                      </a:r>
                      <a:endParaRPr lang="x-none" sz="2400">
                        <a:latin typeface="Helvetica Neue"/>
                        <a:ea typeface="Helvetica Neue" charset="0"/>
                        <a:cs typeface="Helvetica Neue" charset="0"/>
                      </a:endParaRPr>
                    </a:p>
                  </a:txBody>
                  <a:tcPr/>
                </a:tc>
                <a:tc>
                  <a:txBody>
                    <a:bodyPr/>
                    <a:lstStyle/>
                    <a:p>
                      <a:r>
                        <a:rPr lang="x-none" sz="2400" dirty="0">
                          <a:latin typeface="Helvetica Neue"/>
                        </a:rPr>
                        <a:t>Good</a:t>
                      </a:r>
                      <a:endParaRPr lang="x-none" sz="2400">
                        <a:latin typeface="Helvetica Neue"/>
                        <a:ea typeface="Helvetica Neue" charset="0"/>
                        <a:cs typeface="Helvetica Neue" charset="0"/>
                      </a:endParaRPr>
                    </a:p>
                  </a:txBody>
                  <a:tcPr/>
                </a:tc>
                <a:tc>
                  <a:txBody>
                    <a:bodyPr/>
                    <a:lstStyle/>
                    <a:p>
                      <a:r>
                        <a:rPr lang="x-none" sz="2400" dirty="0">
                          <a:latin typeface="Helvetica Neue"/>
                        </a:rPr>
                        <a:t>Very Good</a:t>
                      </a:r>
                      <a:endParaRPr lang="x-none" sz="2400">
                        <a:latin typeface="Helvetica Neue"/>
                        <a:ea typeface="Helvetica Neue" charset="0"/>
                        <a:cs typeface="Helvetica Neue" charset="0"/>
                      </a:endParaRPr>
                    </a:p>
                  </a:txBody>
                  <a:tcPr/>
                </a:tc>
                <a:tc>
                  <a:txBody>
                    <a:bodyPr/>
                    <a:lstStyle/>
                    <a:p>
                      <a:r>
                        <a:rPr lang="x-none" sz="2400" dirty="0">
                          <a:latin typeface="Helvetica Neue"/>
                        </a:rPr>
                        <a:t>Fair</a:t>
                      </a:r>
                      <a:endParaRPr lang="x-none" sz="2400">
                        <a:latin typeface="Helvetica Neue"/>
                        <a:ea typeface="Helvetica Neue" charset="0"/>
                        <a:cs typeface="Helvetica Neue" charset="0"/>
                      </a:endParaRPr>
                    </a:p>
                  </a:txBody>
                  <a:tcPr/>
                </a:tc>
                <a:extLst>
                  <a:ext uri="{0D108BD9-81ED-4DB2-BD59-A6C34878D82A}">
                    <a16:rowId xmlns:a16="http://schemas.microsoft.com/office/drawing/2014/main" xmlns="" val="2707218189"/>
                  </a:ext>
                </a:extLst>
              </a:tr>
              <a:tr h="457200">
                <a:tc>
                  <a:txBody>
                    <a:bodyPr/>
                    <a:lstStyle/>
                    <a:p>
                      <a:r>
                        <a:rPr lang="x-none" sz="2400" dirty="0">
                          <a:latin typeface="Helvetica Neue"/>
                        </a:rPr>
                        <a:t>Customisable</a:t>
                      </a:r>
                      <a:endParaRPr lang="x-none" sz="2400">
                        <a:latin typeface="Helvetica Neue"/>
                        <a:ea typeface="Helvetica Neue" charset="0"/>
                        <a:cs typeface="Helvetica Neue" charset="0"/>
                      </a:endParaRPr>
                    </a:p>
                  </a:txBody>
                  <a:tcPr/>
                </a:tc>
                <a:tc>
                  <a:txBody>
                    <a:bodyPr/>
                    <a:lstStyle/>
                    <a:p>
                      <a:r>
                        <a:rPr lang="x-none" sz="2400" dirty="0">
                          <a:latin typeface="Helvetica Neue"/>
                        </a:rPr>
                        <a:t>Poor</a:t>
                      </a:r>
                      <a:endParaRPr lang="x-none" sz="2400">
                        <a:latin typeface="Helvetica Neue"/>
                        <a:ea typeface="Helvetica Neue" charset="0"/>
                        <a:cs typeface="Helvetica Neue" charset="0"/>
                      </a:endParaRPr>
                    </a:p>
                  </a:txBody>
                  <a:tcPr/>
                </a:tc>
                <a:tc>
                  <a:txBody>
                    <a:bodyPr/>
                    <a:lstStyle/>
                    <a:p>
                      <a:r>
                        <a:rPr lang="x-none" sz="2400" dirty="0">
                          <a:latin typeface="Helvetica Neue"/>
                        </a:rPr>
                        <a:t>Poor</a:t>
                      </a:r>
                      <a:endParaRPr lang="x-none" sz="2400">
                        <a:latin typeface="Helvetica Neue"/>
                        <a:ea typeface="Helvetica Neue" charset="0"/>
                        <a:cs typeface="Helvetica Neue" charset="0"/>
                      </a:endParaRPr>
                    </a:p>
                  </a:txBody>
                  <a:tcPr/>
                </a:tc>
                <a:tc>
                  <a:txBody>
                    <a:bodyPr/>
                    <a:lstStyle/>
                    <a:p>
                      <a:r>
                        <a:rPr lang="x-none" sz="2400" dirty="0">
                          <a:latin typeface="Helvetica Neue"/>
                        </a:rPr>
                        <a:t>Fair</a:t>
                      </a:r>
                      <a:endParaRPr lang="x-none" sz="2400">
                        <a:latin typeface="Helvetica Neue"/>
                        <a:ea typeface="Helvetica Neue" charset="0"/>
                        <a:cs typeface="Helvetica Neue" charset="0"/>
                      </a:endParaRPr>
                    </a:p>
                  </a:txBody>
                  <a:tcPr/>
                </a:tc>
                <a:extLst>
                  <a:ext uri="{0D108BD9-81ED-4DB2-BD59-A6C34878D82A}">
                    <a16:rowId xmlns:a16="http://schemas.microsoft.com/office/drawing/2014/main" xmlns="" val="3543063223"/>
                  </a:ext>
                </a:extLst>
              </a:tr>
              <a:tr h="457200">
                <a:tc>
                  <a:txBody>
                    <a:bodyPr/>
                    <a:lstStyle/>
                    <a:p>
                      <a:r>
                        <a:rPr lang="x-none" sz="2400" dirty="0">
                          <a:latin typeface="Helvetica Neue"/>
                        </a:rPr>
                        <a:t>Question Types</a:t>
                      </a:r>
                      <a:endParaRPr lang="x-none" sz="2400">
                        <a:latin typeface="Helvetica Neue"/>
                        <a:ea typeface="Helvetica Neue" charset="0"/>
                        <a:cs typeface="Helvetica Neue" charset="0"/>
                      </a:endParaRPr>
                    </a:p>
                  </a:txBody>
                  <a:tcPr/>
                </a:tc>
                <a:tc>
                  <a:txBody>
                    <a:bodyPr/>
                    <a:lstStyle/>
                    <a:p>
                      <a:r>
                        <a:rPr lang="x-none" sz="2400" dirty="0">
                          <a:latin typeface="Helvetica Neue"/>
                        </a:rPr>
                        <a:t>Good</a:t>
                      </a:r>
                      <a:endParaRPr lang="x-none" sz="2400">
                        <a:latin typeface="Helvetica Neue"/>
                        <a:ea typeface="Helvetica Neue" charset="0"/>
                        <a:cs typeface="Helvetica Neue" charset="0"/>
                      </a:endParaRPr>
                    </a:p>
                  </a:txBody>
                  <a:tcPr/>
                </a:tc>
                <a:tc>
                  <a:txBody>
                    <a:bodyPr/>
                    <a:lstStyle/>
                    <a:p>
                      <a:r>
                        <a:rPr lang="x-none" sz="2400" dirty="0">
                          <a:latin typeface="Helvetica Neue"/>
                        </a:rPr>
                        <a:t>Good</a:t>
                      </a:r>
                      <a:endParaRPr lang="x-none" sz="2400">
                        <a:latin typeface="Helvetica Neue"/>
                        <a:ea typeface="Helvetica Neue" charset="0"/>
                        <a:cs typeface="Helvetica Neue" charset="0"/>
                      </a:endParaRPr>
                    </a:p>
                  </a:txBody>
                  <a:tcPr/>
                </a:tc>
                <a:tc>
                  <a:txBody>
                    <a:bodyPr/>
                    <a:lstStyle/>
                    <a:p>
                      <a:r>
                        <a:rPr lang="x-none" sz="2400" dirty="0">
                          <a:latin typeface="Helvetica Neue"/>
                        </a:rPr>
                        <a:t>Good</a:t>
                      </a:r>
                      <a:endParaRPr lang="x-none" sz="2400" dirty="0">
                        <a:latin typeface="Helvetica Neue"/>
                        <a:ea typeface="Helvetica Neue" charset="0"/>
                        <a:cs typeface="Helvetica Neue" charset="0"/>
                      </a:endParaRPr>
                    </a:p>
                  </a:txBody>
                  <a:tcPr/>
                </a:tc>
                <a:extLst>
                  <a:ext uri="{0D108BD9-81ED-4DB2-BD59-A6C34878D82A}">
                    <a16:rowId xmlns:a16="http://schemas.microsoft.com/office/drawing/2014/main" xmlns="" val="3504769776"/>
                  </a:ext>
                </a:extLst>
              </a:tr>
            </a:tbl>
          </a:graphicData>
        </a:graphic>
      </p:graphicFrame>
      <p:sp>
        <p:nvSpPr>
          <p:cNvPr id="3" name="Shape 84"/>
          <p:cNvSpPr>
            <a:spLocks noChangeAspect="1"/>
          </p:cNvSpPr>
          <p:nvPr/>
        </p:nvSpPr>
        <p:spPr>
          <a:xfrm>
            <a:off x="0" y="152400"/>
            <a:ext cx="12192000" cy="1395036"/>
          </a:xfrm>
          <a:prstGeom prst="rect">
            <a:avLst/>
          </a:prstGeom>
          <a:solidFill>
            <a:schemeClr val="accent3">
              <a:lumMod val="20000"/>
              <a:lumOff val="80000"/>
            </a:schemeClr>
          </a:solidFill>
          <a:ln>
            <a:noFill/>
          </a:ln>
        </p:spPr>
        <p:txBody>
          <a:bodyPr lIns="68569" tIns="68569" rIns="68569" bIns="68569" anchor="ctr" anchorCtr="0">
            <a:noAutofit/>
          </a:bodyPr>
          <a:lstStyle/>
          <a:p>
            <a:pPr>
              <a:buClr>
                <a:srgbClr val="000000"/>
              </a:buClr>
            </a:pPr>
            <a:endParaRPr sz="1051"/>
          </a:p>
        </p:txBody>
      </p:sp>
      <p:sp>
        <p:nvSpPr>
          <p:cNvPr id="4" name="Shape 91"/>
          <p:cNvSpPr txBox="1">
            <a:spLocks/>
          </p:cNvSpPr>
          <p:nvPr/>
        </p:nvSpPr>
        <p:spPr>
          <a:xfrm>
            <a:off x="219094" y="342900"/>
            <a:ext cx="9615492" cy="1102500"/>
          </a:xfrm>
          <a:prstGeom prst="rect">
            <a:avLst/>
          </a:prstGeom>
          <a:noFill/>
          <a:ln>
            <a:noFill/>
          </a:ln>
        </p:spPr>
        <p:txBody>
          <a:bodyPr lIns="68569" tIns="34275" rIns="68569" bIns="3427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SzPct val="25000"/>
            </a:pPr>
            <a:r>
              <a:rPr lang="x-none" sz="4000">
                <a:latin typeface="Helvetica Neue" charset="0"/>
                <a:ea typeface="Helvetica Neue" charset="0"/>
                <a:cs typeface="Helvetica Neue" charset="0"/>
              </a:rPr>
              <a:t>Survey Creation &amp; Customisation</a:t>
            </a:r>
          </a:p>
        </p:txBody>
      </p:sp>
    </p:spTree>
    <p:extLst>
      <p:ext uri="{BB962C8B-B14F-4D97-AF65-F5344CB8AC3E}">
        <p14:creationId xmlns:p14="http://schemas.microsoft.com/office/powerpoint/2010/main" val="260254429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HOD1">
      <a:dk1>
        <a:srgbClr val="0B0C0C"/>
      </a:dk1>
      <a:lt1>
        <a:srgbClr val="FFFFFF"/>
      </a:lt1>
      <a:dk2>
        <a:srgbClr val="6F777B"/>
      </a:dk2>
      <a:lt2>
        <a:srgbClr val="BFC1C3"/>
      </a:lt2>
      <a:accent1>
        <a:srgbClr val="912B88"/>
      </a:accent1>
      <a:accent2>
        <a:srgbClr val="F47738"/>
      </a:accent2>
      <a:accent3>
        <a:srgbClr val="85994B"/>
      </a:accent3>
      <a:accent4>
        <a:srgbClr val="D53880"/>
      </a:accent4>
      <a:accent5>
        <a:srgbClr val="DEE0E2"/>
      </a:accent5>
      <a:accent6>
        <a:srgbClr val="BFC1C3"/>
      </a:accent6>
      <a:hlink>
        <a:srgbClr val="005EA5"/>
      </a:hlink>
      <a:folHlink>
        <a:srgbClr val="4C2C9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TotalTime>
  <Words>1249</Words>
  <Application>Microsoft Macintosh PowerPoint</Application>
  <PresentationFormat>Widescreen</PresentationFormat>
  <Paragraphs>330</Paragraphs>
  <Slides>39</Slides>
  <Notes>39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Calibri</vt:lpstr>
      <vt:lpstr>Calibri Light</vt:lpstr>
      <vt:lpstr>Helvetica Neue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Robin Harrison</cp:lastModifiedBy>
  <cp:revision>12</cp:revision>
  <dcterms:modified xsi:type="dcterms:W3CDTF">2016-11-17T00:16:37Z</dcterms:modified>
</cp:coreProperties>
</file>